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Default Extension="xls" ContentType="application/vnd.ms-exce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png" ContentType="image/png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62" r:id="rId5"/>
    <p:sldId id="258" r:id="rId6"/>
    <p:sldId id="260" r:id="rId7"/>
    <p:sldId id="259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0113" autoAdjust="0"/>
  </p:normalViewPr>
  <p:slideViewPr>
    <p:cSldViewPr>
      <p:cViewPr>
        <p:scale>
          <a:sx n="95" d="100"/>
          <a:sy n="95" d="100"/>
        </p:scale>
        <p:origin x="-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94259-4E04-644F-991A-9F63B35176B4}" type="datetimeFigureOut">
              <a:rPr lang="en-US" smtClean="0"/>
              <a:pPr/>
              <a:t>1/17/09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F717E-CE70-574C-ADC7-093B6C439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C2AD1-92FF-8B46-AAD0-77E25290F4A0}" type="datetimeFigureOut">
              <a:rPr lang="en-US" smtClean="0"/>
              <a:pPr/>
              <a:t>1/17/09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6AEBB-5431-A64C-A41A-1AE270F50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5D3B1-9BCC-6949-A388-688EB7A0B995}" type="slidenum">
              <a:rPr lang="en-US"/>
              <a:pPr/>
              <a:t>4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Refinement necessary</a:t>
            </a:r>
          </a:p>
          <a:p>
            <a:pPr>
              <a:buFontTx/>
              <a:buChar char="-"/>
            </a:pPr>
            <a:r>
              <a:rPr lang="en-US" dirty="0"/>
              <a:t>Worked for factories also</a:t>
            </a:r>
          </a:p>
          <a:p>
            <a:pPr>
              <a:buFontTx/>
              <a:buChar char="-"/>
            </a:pPr>
            <a:r>
              <a:rPr lang="en-US" dirty="0" err="1"/>
              <a:t>ps</a:t>
            </a:r>
            <a:r>
              <a:rPr lang="en-US" dirty="0"/>
              <a:t>: single code pattern (casting from operator stack)</a:t>
            </a:r>
          </a:p>
          <a:p>
            <a:pPr>
              <a:buFontTx/>
              <a:buChar char="-"/>
            </a:pPr>
            <a:r>
              <a:rPr lang="en-US" dirty="0"/>
              <a:t>Rest of casts: </a:t>
            </a:r>
            <a:r>
              <a:rPr lang="en-US" dirty="0" err="1"/>
              <a:t>instanceof</a:t>
            </a:r>
            <a:r>
              <a:rPr lang="en-US" dirty="0"/>
              <a:t>, flow sensitivity, better handling of virtual calls</a:t>
            </a:r>
          </a:p>
          <a:p>
            <a:pPr>
              <a:buFontTx/>
              <a:buChar char="-"/>
            </a:pPr>
            <a:r>
              <a:rPr lang="en-US" dirty="0"/>
              <a:t>Mention </a:t>
            </a:r>
            <a:r>
              <a:rPr lang="en-US" dirty="0" err="1"/>
              <a:t>Steensgaard</a:t>
            </a:r>
            <a:r>
              <a:rPr lang="en-US" dirty="0"/>
              <a:t> and </a:t>
            </a:r>
            <a:r>
              <a:rPr lang="en-US" dirty="0" err="1"/>
              <a:t>Naik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41C94-9A9A-3344-9EF4-24F220937B3C}" type="slidenum">
              <a:rPr lang="en-US"/>
              <a:pPr/>
              <a:t>8</a:t>
            </a:fld>
            <a:endParaRPr lang="en-US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Re-summarize problem.  Simplifying to ease presentation task.</a:t>
            </a:r>
          </a:p>
          <a:p>
            <a:endParaRPr lang="en-US"/>
          </a:p>
          <a:p>
            <a:r>
              <a:rPr lang="en-US"/>
              <a:t>Problem statement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123B1-1B64-F24D-9AB9-2E77F0934C97}" type="slidenum">
              <a:rPr lang="en-US"/>
              <a:pPr/>
              <a:t>9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Linear scan to add them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F5472-D2A3-DE4A-BD19-951B89CEF95D}" type="slidenum">
              <a:rPr lang="en-US"/>
              <a:pPr/>
              <a:t>10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empty graph part clear</a:t>
            </a:r>
          </a:p>
          <a:p>
            <a:r>
              <a:rPr lang="en-US"/>
              <a:t>Pause at end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89910-4F9F-994E-B1B9-8E676846DA00}" type="slidenum">
              <a:rPr lang="en-US"/>
              <a:pPr/>
              <a:t>11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Shake match-free subpaths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1104-07A8-0646-8021-B26500C5049E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8331-7EB0-2140-8CB2-56FBCC25D729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CBF-232F-104A-80F6-E8925F957B39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BE74-F0D1-D54F-9B6F-9F1B06A3F8CE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8B9-FD5C-AA48-8DFE-9666392FDF42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61FF-8C31-624F-AB7D-9B0ADFB4F628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94F9-D9F4-5D4A-84B4-5CE71CA767ED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ED4D-29BA-694D-A642-D9D1B4CA4BE4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6DC8-C4D3-7F4F-B4C5-B9D6D50BE567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5E29-8AD2-154C-A579-24F62FD5165A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62EC-C40B-A74F-B5E5-B513ADA775D5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1E19-EA67-6548-AAAD-9D266044EF59}" type="datetime1">
              <a:rPr lang="en-US" altLang="ko-KR" smtClean="0"/>
              <a:pPr/>
              <a:t>1/17/09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D8EB0-1DBB-4CAC-8897-FD286F0A9A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Refinement-Based Context-Sensitive Points-To Analysis for JAVA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err="1" smtClean="0">
                <a:solidFill>
                  <a:schemeClr val="tx1"/>
                </a:solidFill>
              </a:rPr>
              <a:t>Soonho</a:t>
            </a:r>
            <a:r>
              <a:rPr lang="en-US" altLang="ko-KR" sz="2400" dirty="0" smtClean="0">
                <a:solidFill>
                  <a:schemeClr val="tx1"/>
                </a:solidFill>
              </a:rPr>
              <a:t> Kong</a:t>
            </a:r>
          </a:p>
          <a:p>
            <a:r>
              <a:rPr lang="en-US" altLang="ko-KR" sz="2400" dirty="0" smtClean="0">
                <a:solidFill>
                  <a:schemeClr val="tx1"/>
                </a:solidFill>
              </a:rPr>
              <a:t>17 January 2009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4008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</a:t>
            </a:r>
            <a:r>
              <a:rPr lang="en-US" dirty="0" smtClean="0"/>
              <a:t>of Manu </a:t>
            </a:r>
            <a:r>
              <a:rPr lang="en-US" dirty="0" err="1" smtClean="0"/>
              <a:t>Sridharan</a:t>
            </a:r>
            <a:r>
              <a:rPr lang="en-US" dirty="0" smtClean="0"/>
              <a:t> and </a:t>
            </a:r>
            <a:r>
              <a:rPr lang="en-US" dirty="0" err="1" smtClean="0"/>
              <a:t>Rastislav</a:t>
            </a:r>
            <a:r>
              <a:rPr lang="en-US" dirty="0" smtClean="0"/>
              <a:t> </a:t>
            </a:r>
            <a:r>
              <a:rPr lang="en-US" dirty="0" err="1" smtClean="0"/>
              <a:t>Bodik</a:t>
            </a:r>
            <a:r>
              <a:rPr lang="en-US" dirty="0" smtClean="0"/>
              <a:t>, UC Berkeley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675437"/>
            <a:ext cx="2133600" cy="365125"/>
          </a:xfrm>
        </p:spPr>
        <p:txBody>
          <a:bodyPr/>
          <a:lstStyle/>
          <a:p>
            <a:fld id="{AB288A67-650A-9443-9E3E-EFECDE450A80}" type="slidenum">
              <a:rPr lang="en-US"/>
              <a:pPr/>
              <a:t>10</a:t>
            </a:fld>
            <a:endParaRPr lang="en-US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Refining the Approximation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38587"/>
            <a:ext cx="7772400" cy="27051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Refine by </a:t>
            </a:r>
            <a:r>
              <a:rPr lang="en-US" sz="2800" u="sng" dirty="0"/>
              <a:t>removing</a:t>
            </a:r>
            <a:r>
              <a:rPr lang="en-US" sz="2800" dirty="0"/>
              <a:t> some match edges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Exposes more of original path for checking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Remove </a:t>
            </a:r>
            <a:r>
              <a:rPr lang="en-US" sz="2800" dirty="0"/>
              <a:t>where unbalanced </a:t>
            </a:r>
            <a:r>
              <a:rPr lang="en-US" sz="2800" dirty="0" err="1"/>
              <a:t>parens</a:t>
            </a:r>
            <a:r>
              <a:rPr lang="en-US" sz="2800" dirty="0"/>
              <a:t> expected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Explore deeper levels of pointer indirection</a:t>
            </a:r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541338" y="230505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o</a:t>
            </a:r>
            <a:endParaRPr lang="en-US" sz="2400" b="1" baseline="-25000">
              <a:latin typeface="Bitstream Vera Sans" pitchFamily="34" charset="0"/>
            </a:endParaRPr>
          </a:p>
        </p:txBody>
      </p:sp>
      <p:sp>
        <p:nvSpPr>
          <p:cNvPr id="647173" name="Text Box 5"/>
          <p:cNvSpPr txBox="1">
            <a:spLocks noChangeArrowheads="1"/>
          </p:cNvSpPr>
          <p:nvPr/>
        </p:nvSpPr>
        <p:spPr bwMode="auto">
          <a:xfrm>
            <a:off x="5956300" y="230505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3</a:t>
            </a:r>
          </a:p>
        </p:txBody>
      </p:sp>
      <p:sp>
        <p:nvSpPr>
          <p:cNvPr id="647174" name="Text Box 6"/>
          <p:cNvSpPr txBox="1">
            <a:spLocks noChangeArrowheads="1"/>
          </p:cNvSpPr>
          <p:nvPr/>
        </p:nvSpPr>
        <p:spPr bwMode="auto">
          <a:xfrm>
            <a:off x="1638300" y="230505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0</a:t>
            </a:r>
          </a:p>
        </p:txBody>
      </p:sp>
      <p:sp>
        <p:nvSpPr>
          <p:cNvPr id="647175" name="Text Box 7"/>
          <p:cNvSpPr txBox="1">
            <a:spLocks noChangeArrowheads="1"/>
          </p:cNvSpPr>
          <p:nvPr/>
        </p:nvSpPr>
        <p:spPr bwMode="auto">
          <a:xfrm>
            <a:off x="2944813" y="2305050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1</a:t>
            </a:r>
          </a:p>
        </p:txBody>
      </p:sp>
      <p:cxnSp>
        <p:nvCxnSpPr>
          <p:cNvPr id="647177" name="AutoShape 9"/>
          <p:cNvCxnSpPr>
            <a:cxnSpLocks noChangeShapeType="1"/>
            <a:stCxn id="647172" idx="3"/>
            <a:endCxn id="647174" idx="1"/>
          </p:cNvCxnSpPr>
          <p:nvPr/>
        </p:nvCxnSpPr>
        <p:spPr bwMode="auto">
          <a:xfrm>
            <a:off x="935038" y="2533650"/>
            <a:ext cx="7032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7178" name="AutoShape 10"/>
          <p:cNvCxnSpPr>
            <a:cxnSpLocks noChangeShapeType="1"/>
            <a:stCxn id="647174" idx="3"/>
            <a:endCxn id="647175" idx="1"/>
          </p:cNvCxnSpPr>
          <p:nvPr/>
        </p:nvCxnSpPr>
        <p:spPr bwMode="auto">
          <a:xfrm>
            <a:off x="2109788" y="2533650"/>
            <a:ext cx="83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7181" name="Text Box 13"/>
          <p:cNvSpPr txBox="1">
            <a:spLocks noChangeArrowheads="1"/>
          </p:cNvSpPr>
          <p:nvPr/>
        </p:nvSpPr>
        <p:spPr bwMode="auto">
          <a:xfrm>
            <a:off x="1004888" y="2605087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f</a:t>
            </a:r>
          </a:p>
        </p:txBody>
      </p:sp>
      <p:sp>
        <p:nvSpPr>
          <p:cNvPr id="647182" name="Text Box 14"/>
          <p:cNvSpPr txBox="1">
            <a:spLocks noChangeArrowheads="1"/>
          </p:cNvSpPr>
          <p:nvPr/>
        </p:nvSpPr>
        <p:spPr bwMode="auto">
          <a:xfrm>
            <a:off x="2298700" y="2573337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g</a:t>
            </a:r>
          </a:p>
        </p:txBody>
      </p:sp>
      <p:sp>
        <p:nvSpPr>
          <p:cNvPr id="647185" name="Text Box 17"/>
          <p:cNvSpPr txBox="1">
            <a:spLocks noChangeArrowheads="1"/>
          </p:cNvSpPr>
          <p:nvPr/>
        </p:nvSpPr>
        <p:spPr bwMode="auto">
          <a:xfrm>
            <a:off x="7172325" y="2303462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4</a:t>
            </a:r>
          </a:p>
        </p:txBody>
      </p:sp>
      <p:sp>
        <p:nvSpPr>
          <p:cNvPr id="647186" name="Text Box 18"/>
          <p:cNvSpPr txBox="1">
            <a:spLocks noChangeArrowheads="1"/>
          </p:cNvSpPr>
          <p:nvPr/>
        </p:nvSpPr>
        <p:spPr bwMode="auto">
          <a:xfrm>
            <a:off x="8415338" y="230346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x</a:t>
            </a:r>
            <a:endParaRPr lang="en-US" sz="2400" b="1" baseline="-25000">
              <a:latin typeface="Bitstream Vera Sans" pitchFamily="34" charset="0"/>
            </a:endParaRPr>
          </a:p>
        </p:txBody>
      </p:sp>
      <p:cxnSp>
        <p:nvCxnSpPr>
          <p:cNvPr id="647187" name="AutoShape 19"/>
          <p:cNvCxnSpPr>
            <a:cxnSpLocks noChangeShapeType="1"/>
            <a:stCxn id="647173" idx="3"/>
            <a:endCxn id="647185" idx="1"/>
          </p:cNvCxnSpPr>
          <p:nvPr/>
        </p:nvCxnSpPr>
        <p:spPr bwMode="auto">
          <a:xfrm flipV="1">
            <a:off x="6427788" y="2532062"/>
            <a:ext cx="7445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7188" name="AutoShape 20"/>
          <p:cNvCxnSpPr>
            <a:cxnSpLocks noChangeShapeType="1"/>
            <a:stCxn id="647185" idx="3"/>
            <a:endCxn id="647186" idx="1"/>
          </p:cNvCxnSpPr>
          <p:nvPr/>
        </p:nvCxnSpPr>
        <p:spPr bwMode="auto">
          <a:xfrm>
            <a:off x="7643813" y="2532062"/>
            <a:ext cx="771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7189" name="Text Box 21"/>
          <p:cNvSpPr txBox="1">
            <a:spLocks noChangeArrowheads="1"/>
          </p:cNvSpPr>
          <p:nvPr/>
        </p:nvSpPr>
        <p:spPr bwMode="auto">
          <a:xfrm>
            <a:off x="6505575" y="260985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j</a:t>
            </a:r>
          </a:p>
        </p:txBody>
      </p:sp>
      <p:sp>
        <p:nvSpPr>
          <p:cNvPr id="647190" name="Text Box 22"/>
          <p:cNvSpPr txBox="1">
            <a:spLocks noChangeArrowheads="1"/>
          </p:cNvSpPr>
          <p:nvPr/>
        </p:nvSpPr>
        <p:spPr bwMode="auto">
          <a:xfrm>
            <a:off x="7758113" y="2630487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f</a:t>
            </a:r>
          </a:p>
        </p:txBody>
      </p:sp>
      <p:cxnSp>
        <p:nvCxnSpPr>
          <p:cNvPr id="647191" name="AutoShape 23"/>
          <p:cNvCxnSpPr>
            <a:cxnSpLocks noChangeShapeType="1"/>
            <a:stCxn id="647172" idx="0"/>
            <a:endCxn id="647186" idx="0"/>
          </p:cNvCxnSpPr>
          <p:nvPr/>
        </p:nvCxnSpPr>
        <p:spPr bwMode="auto">
          <a:xfrm rot="16200000">
            <a:off x="4671219" y="-1629569"/>
            <a:ext cx="1588" cy="7867650"/>
          </a:xfrm>
          <a:prstGeom prst="curvedConnector3">
            <a:avLst>
              <a:gd name="adj1" fmla="val 40600000"/>
            </a:avLst>
          </a:prstGeom>
          <a:noFill/>
          <a:ln w="19050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647192" name="AutoShape 24"/>
          <p:cNvCxnSpPr>
            <a:cxnSpLocks noChangeShapeType="1"/>
            <a:stCxn id="647175" idx="0"/>
            <a:endCxn id="647173" idx="0"/>
          </p:cNvCxnSpPr>
          <p:nvPr/>
        </p:nvCxnSpPr>
        <p:spPr bwMode="auto">
          <a:xfrm rot="5400000" flipV="1">
            <a:off x="4686300" y="800100"/>
            <a:ext cx="1587" cy="3011488"/>
          </a:xfrm>
          <a:prstGeom prst="curvedConnector3">
            <a:avLst>
              <a:gd name="adj1" fmla="val -28000000"/>
            </a:avLst>
          </a:prstGeom>
          <a:noFill/>
          <a:ln w="19050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647194" name="Text Box 26"/>
          <p:cNvSpPr txBox="1">
            <a:spLocks noChangeArrowheads="1"/>
          </p:cNvSpPr>
          <p:nvPr/>
        </p:nvSpPr>
        <p:spPr bwMode="auto">
          <a:xfrm>
            <a:off x="3395663" y="3309937"/>
            <a:ext cx="223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f</a:t>
            </a:r>
            <a:r>
              <a:rPr lang="en-US" sz="2400" b="1">
                <a:latin typeface="Bitstream Vera Sans" pitchFamily="34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Bitstream Vera Sans" pitchFamily="34" charset="0"/>
              </a:rPr>
              <a:t>[</a:t>
            </a:r>
            <a:r>
              <a:rPr lang="en-US" sz="2400" b="1" baseline="-25000">
                <a:solidFill>
                  <a:schemeClr val="hlink"/>
                </a:solidFill>
                <a:latin typeface="Bitstream Vera Sans" pitchFamily="34" charset="0"/>
              </a:rPr>
              <a:t>g</a:t>
            </a:r>
            <a:r>
              <a:rPr lang="en-US" sz="2400" b="1">
                <a:latin typeface="Bitstream Vera Sans" pitchFamily="34" charset="0"/>
              </a:rPr>
              <a:t> [</a:t>
            </a:r>
            <a:r>
              <a:rPr lang="en-US" sz="2400" b="1" baseline="-25000">
                <a:latin typeface="Bitstream Vera Sans" pitchFamily="34" charset="0"/>
              </a:rPr>
              <a:t>h</a:t>
            </a:r>
            <a:r>
              <a:rPr lang="en-US" sz="2400" b="1">
                <a:latin typeface="Bitstream Vera Sans" pitchFamily="34" charset="0"/>
              </a:rPr>
              <a:t> ]</a:t>
            </a:r>
            <a:r>
              <a:rPr lang="en-US" sz="2400" b="1" baseline="-25000">
                <a:latin typeface="Bitstream Vera Sans" pitchFamily="34" charset="0"/>
              </a:rPr>
              <a:t>h</a:t>
            </a:r>
            <a:r>
              <a:rPr lang="en-US" sz="2400" b="1">
                <a:latin typeface="Bitstream Vera Sans" pitchFamily="34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Bitstream Vera Sans" pitchFamily="34" charset="0"/>
              </a:rPr>
              <a:t>]</a:t>
            </a:r>
            <a:r>
              <a:rPr lang="en-US" sz="2400" b="1" baseline="-25000">
                <a:solidFill>
                  <a:schemeClr val="hlink"/>
                </a:solidFill>
                <a:latin typeface="Bitstream Vera Sans" pitchFamily="34" charset="0"/>
              </a:rPr>
              <a:t>j</a:t>
            </a:r>
            <a:r>
              <a:rPr lang="en-US" sz="2400" b="1">
                <a:latin typeface="Bitstream Vera Sans" pitchFamily="34" charset="0"/>
              </a:rPr>
              <a:t> ]</a:t>
            </a:r>
            <a:r>
              <a:rPr lang="en-US" sz="2400" b="1" baseline="-25000">
                <a:latin typeface="Bitstream Vera Sans" pitchFamily="34" charset="0"/>
              </a:rPr>
              <a:t>f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7D8EB0-1DBB-4CAC-8897-FD286F0A9AAC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647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64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64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build="p"/>
      <p:bldP spid="6471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D73B9-5F27-894A-A93C-E70CC5AD6450}" type="slidenum">
              <a:rPr lang="en-US"/>
              <a:pPr/>
              <a:t>11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Refinement With Both Languages</a:t>
            </a: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541338" y="235743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o</a:t>
            </a:r>
            <a:endParaRPr lang="en-US" sz="2400" b="1" baseline="-25000">
              <a:latin typeface="Bitstream Vera Sans" pitchFamily="34" charset="0"/>
            </a:endParaRP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6438900" y="2357438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5</a:t>
            </a:r>
          </a:p>
        </p:txBody>
      </p:sp>
      <p:sp>
        <p:nvSpPr>
          <p:cNvPr id="566278" name="Text Box 6"/>
          <p:cNvSpPr txBox="1">
            <a:spLocks noChangeArrowheads="1"/>
          </p:cNvSpPr>
          <p:nvPr/>
        </p:nvSpPr>
        <p:spPr bwMode="auto">
          <a:xfrm>
            <a:off x="1500188" y="2357438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0</a:t>
            </a:r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>
            <a:off x="2487613" y="2357438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3475038" y="2357438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2</a:t>
            </a:r>
          </a:p>
        </p:txBody>
      </p:sp>
      <p:cxnSp>
        <p:nvCxnSpPr>
          <p:cNvPr id="566281" name="AutoShape 9"/>
          <p:cNvCxnSpPr>
            <a:cxnSpLocks noChangeShapeType="1"/>
            <a:stCxn id="566276" idx="3"/>
            <a:endCxn id="566278" idx="1"/>
          </p:cNvCxnSpPr>
          <p:nvPr/>
        </p:nvCxnSpPr>
        <p:spPr bwMode="auto">
          <a:xfrm>
            <a:off x="911225" y="2586038"/>
            <a:ext cx="588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6282" name="AutoShape 10"/>
          <p:cNvCxnSpPr>
            <a:cxnSpLocks noChangeShapeType="1"/>
            <a:stCxn id="566278" idx="3"/>
            <a:endCxn id="566279" idx="1"/>
          </p:cNvCxnSpPr>
          <p:nvPr/>
        </p:nvCxnSpPr>
        <p:spPr bwMode="auto">
          <a:xfrm>
            <a:off x="1898650" y="2586038"/>
            <a:ext cx="588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6283" name="AutoShape 11"/>
          <p:cNvCxnSpPr>
            <a:cxnSpLocks noChangeShapeType="1"/>
            <a:stCxn id="566279" idx="3"/>
            <a:endCxn id="566280" idx="1"/>
          </p:cNvCxnSpPr>
          <p:nvPr/>
        </p:nvCxnSpPr>
        <p:spPr bwMode="auto">
          <a:xfrm>
            <a:off x="2886075" y="2586038"/>
            <a:ext cx="588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6285" name="Text Box 13"/>
          <p:cNvSpPr txBox="1">
            <a:spLocks noChangeArrowheads="1"/>
          </p:cNvSpPr>
          <p:nvPr/>
        </p:nvSpPr>
        <p:spPr bwMode="auto">
          <a:xfrm>
            <a:off x="1016000" y="2132013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(</a:t>
            </a:r>
            <a:r>
              <a:rPr lang="en-US" sz="24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566286" name="Text Box 14"/>
          <p:cNvSpPr txBox="1">
            <a:spLocks noChangeArrowheads="1"/>
          </p:cNvSpPr>
          <p:nvPr/>
        </p:nvSpPr>
        <p:spPr bwMode="auto">
          <a:xfrm>
            <a:off x="2927350" y="212725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)</a:t>
            </a:r>
            <a:r>
              <a:rPr lang="en-US" sz="24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566287" name="Text Box 15"/>
          <p:cNvSpPr txBox="1">
            <a:spLocks noChangeArrowheads="1"/>
          </p:cNvSpPr>
          <p:nvPr/>
        </p:nvSpPr>
        <p:spPr bwMode="auto">
          <a:xfrm>
            <a:off x="3892550" y="2617788"/>
            <a:ext cx="40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g</a:t>
            </a:r>
          </a:p>
        </p:txBody>
      </p:sp>
      <p:sp>
        <p:nvSpPr>
          <p:cNvPr id="566288" name="Text Box 16"/>
          <p:cNvSpPr txBox="1">
            <a:spLocks noChangeArrowheads="1"/>
          </p:cNvSpPr>
          <p:nvPr/>
        </p:nvSpPr>
        <p:spPr bwMode="auto">
          <a:xfrm>
            <a:off x="4938713" y="2627313"/>
            <a:ext cx="40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g</a:t>
            </a:r>
          </a:p>
        </p:txBody>
      </p:sp>
      <p:sp>
        <p:nvSpPr>
          <p:cNvPr id="566289" name="Text Box 17"/>
          <p:cNvSpPr txBox="1">
            <a:spLocks noChangeArrowheads="1"/>
          </p:cNvSpPr>
          <p:nvPr/>
        </p:nvSpPr>
        <p:spPr bwMode="auto">
          <a:xfrm>
            <a:off x="7426325" y="2357438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6</a:t>
            </a:r>
          </a:p>
        </p:txBody>
      </p:sp>
      <p:sp>
        <p:nvSpPr>
          <p:cNvPr id="566290" name="Text Box 18"/>
          <p:cNvSpPr txBox="1">
            <a:spLocks noChangeArrowheads="1"/>
          </p:cNvSpPr>
          <p:nvPr/>
        </p:nvSpPr>
        <p:spPr bwMode="auto">
          <a:xfrm>
            <a:off x="8415338" y="2357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x</a:t>
            </a:r>
            <a:endParaRPr lang="en-US" sz="2400" b="1" baseline="-25000">
              <a:latin typeface="Bitstream Vera Sans" pitchFamily="34" charset="0"/>
            </a:endParaRPr>
          </a:p>
        </p:txBody>
      </p:sp>
      <p:cxnSp>
        <p:nvCxnSpPr>
          <p:cNvPr id="566291" name="AutoShape 19"/>
          <p:cNvCxnSpPr>
            <a:cxnSpLocks noChangeShapeType="1"/>
            <a:stCxn id="566277" idx="3"/>
            <a:endCxn id="566289" idx="1"/>
          </p:cNvCxnSpPr>
          <p:nvPr/>
        </p:nvCxnSpPr>
        <p:spPr bwMode="auto">
          <a:xfrm>
            <a:off x="6837363" y="2586038"/>
            <a:ext cx="5889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6292" name="AutoShape 20"/>
          <p:cNvCxnSpPr>
            <a:cxnSpLocks noChangeShapeType="1"/>
            <a:stCxn id="566289" idx="3"/>
            <a:endCxn id="566290" idx="1"/>
          </p:cNvCxnSpPr>
          <p:nvPr/>
        </p:nvCxnSpPr>
        <p:spPr bwMode="auto">
          <a:xfrm>
            <a:off x="7824788" y="2586038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6293" name="Text Box 21"/>
          <p:cNvSpPr txBox="1">
            <a:spLocks noChangeArrowheads="1"/>
          </p:cNvSpPr>
          <p:nvPr/>
        </p:nvSpPr>
        <p:spPr bwMode="auto">
          <a:xfrm>
            <a:off x="6883400" y="26304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f</a:t>
            </a:r>
          </a:p>
        </p:txBody>
      </p:sp>
      <p:sp>
        <p:nvSpPr>
          <p:cNvPr id="566294" name="Text Box 22"/>
          <p:cNvSpPr txBox="1">
            <a:spLocks noChangeArrowheads="1"/>
          </p:cNvSpPr>
          <p:nvPr/>
        </p:nvSpPr>
        <p:spPr bwMode="auto">
          <a:xfrm>
            <a:off x="7905750" y="2112963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)</a:t>
            </a:r>
            <a:r>
              <a:rPr lang="en-US" sz="2400" b="1" baseline="-25000">
                <a:latin typeface="Bitstream Vera Sans" pitchFamily="34" charset="0"/>
              </a:rPr>
              <a:t>3</a:t>
            </a:r>
          </a:p>
        </p:txBody>
      </p:sp>
      <p:cxnSp>
        <p:nvCxnSpPr>
          <p:cNvPr id="566295" name="AutoShape 23"/>
          <p:cNvCxnSpPr>
            <a:cxnSpLocks noChangeShapeType="1"/>
            <a:stCxn id="566278" idx="0"/>
            <a:endCxn id="566289" idx="0"/>
          </p:cNvCxnSpPr>
          <p:nvPr/>
        </p:nvCxnSpPr>
        <p:spPr bwMode="auto">
          <a:xfrm rot="5400000" flipV="1">
            <a:off x="4662488" y="-604837"/>
            <a:ext cx="1587" cy="5926137"/>
          </a:xfrm>
          <a:prstGeom prst="curvedConnector3">
            <a:avLst>
              <a:gd name="adj1" fmla="val -52700000"/>
            </a:avLst>
          </a:prstGeom>
          <a:noFill/>
          <a:ln w="19050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566296" name="AutoShape 24"/>
          <p:cNvCxnSpPr>
            <a:cxnSpLocks noChangeShapeType="1"/>
            <a:stCxn id="566280" idx="0"/>
            <a:endCxn id="566298" idx="0"/>
          </p:cNvCxnSpPr>
          <p:nvPr/>
        </p:nvCxnSpPr>
        <p:spPr bwMode="auto">
          <a:xfrm rot="5400000" flipV="1">
            <a:off x="4662488" y="1370013"/>
            <a:ext cx="1587" cy="1976437"/>
          </a:xfrm>
          <a:prstGeom prst="curvedConnector3">
            <a:avLst>
              <a:gd name="adj1" fmla="val -37500000"/>
            </a:avLst>
          </a:prstGeom>
          <a:noFill/>
          <a:ln w="19050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566297" name="Text Box 25"/>
          <p:cNvSpPr txBox="1">
            <a:spLocks noChangeArrowheads="1"/>
          </p:cNvSpPr>
          <p:nvPr/>
        </p:nvSpPr>
        <p:spPr bwMode="auto">
          <a:xfrm>
            <a:off x="4464050" y="2359025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3</a:t>
            </a:r>
          </a:p>
        </p:txBody>
      </p:sp>
      <p:sp>
        <p:nvSpPr>
          <p:cNvPr id="566298" name="Text Box 26"/>
          <p:cNvSpPr txBox="1">
            <a:spLocks noChangeArrowheads="1"/>
          </p:cNvSpPr>
          <p:nvPr/>
        </p:nvSpPr>
        <p:spPr bwMode="auto">
          <a:xfrm>
            <a:off x="5451475" y="2357438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4</a:t>
            </a:r>
          </a:p>
        </p:txBody>
      </p:sp>
      <p:sp>
        <p:nvSpPr>
          <p:cNvPr id="566299" name="Text Box 27"/>
          <p:cNvSpPr txBox="1">
            <a:spLocks noChangeArrowheads="1"/>
          </p:cNvSpPr>
          <p:nvPr/>
        </p:nvSpPr>
        <p:spPr bwMode="auto">
          <a:xfrm>
            <a:off x="1966913" y="26495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f</a:t>
            </a:r>
          </a:p>
        </p:txBody>
      </p:sp>
      <p:sp>
        <p:nvSpPr>
          <p:cNvPr id="566300" name="Text Box 28"/>
          <p:cNvSpPr txBox="1">
            <a:spLocks noChangeArrowheads="1"/>
          </p:cNvSpPr>
          <p:nvPr/>
        </p:nvSpPr>
        <p:spPr bwMode="auto">
          <a:xfrm>
            <a:off x="5849938" y="2085975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(</a:t>
            </a:r>
            <a:r>
              <a:rPr lang="en-US" sz="2400" b="1" baseline="-25000">
                <a:latin typeface="Bitstream Vera Sans" pitchFamily="34" charset="0"/>
              </a:rPr>
              <a:t>2</a:t>
            </a:r>
          </a:p>
        </p:txBody>
      </p:sp>
      <p:cxnSp>
        <p:nvCxnSpPr>
          <p:cNvPr id="566301" name="AutoShape 29"/>
          <p:cNvCxnSpPr>
            <a:cxnSpLocks noChangeShapeType="1"/>
            <a:stCxn id="566280" idx="3"/>
            <a:endCxn id="566297" idx="1"/>
          </p:cNvCxnSpPr>
          <p:nvPr/>
        </p:nvCxnSpPr>
        <p:spPr bwMode="auto">
          <a:xfrm>
            <a:off x="3873500" y="2586038"/>
            <a:ext cx="5905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6302" name="AutoShape 30"/>
          <p:cNvCxnSpPr>
            <a:cxnSpLocks noChangeShapeType="1"/>
            <a:stCxn id="566297" idx="3"/>
            <a:endCxn id="566298" idx="1"/>
          </p:cNvCxnSpPr>
          <p:nvPr/>
        </p:nvCxnSpPr>
        <p:spPr bwMode="auto">
          <a:xfrm flipV="1">
            <a:off x="4862513" y="2586038"/>
            <a:ext cx="58896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6303" name="AutoShape 31"/>
          <p:cNvCxnSpPr>
            <a:cxnSpLocks noChangeShapeType="1"/>
            <a:endCxn id="566277" idx="1"/>
          </p:cNvCxnSpPr>
          <p:nvPr/>
        </p:nvCxnSpPr>
        <p:spPr bwMode="auto">
          <a:xfrm flipV="1">
            <a:off x="5875338" y="2586038"/>
            <a:ext cx="563562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566304" name="Picture 32" descr="MCWB01518_0000[1]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302125" y="2597150"/>
            <a:ext cx="628650" cy="514350"/>
          </a:xfrm>
          <a:noFill/>
          <a:ln/>
        </p:spPr>
      </p:pic>
      <p:sp>
        <p:nvSpPr>
          <p:cNvPr id="566306" name="Rectangle 34"/>
          <p:cNvSpPr>
            <a:spLocks noChangeArrowheads="1"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85000"/>
            </a:pPr>
            <a:r>
              <a:rPr lang="en-US" sz="2800" dirty="0">
                <a:latin typeface="Trebuchet MS" pitchFamily="-65" charset="0"/>
              </a:rPr>
              <a:t>Match edges enable </a:t>
            </a:r>
            <a:r>
              <a:rPr lang="en-US" sz="2800" u="sng" dirty="0">
                <a:latin typeface="Trebuchet MS" pitchFamily="-65" charset="0"/>
              </a:rPr>
              <a:t>approximation of calls</a:t>
            </a:r>
            <a:endParaRPr lang="en-US" sz="2800" dirty="0">
              <a:latin typeface="Trebuchet MS" pitchFamily="-65" charset="0"/>
            </a:endParaRPr>
          </a:p>
          <a:p>
            <a:pPr marL="742950" lvl="1" indent="-285750" eaLnBrk="1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85000"/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Trebuchet MS" pitchFamily="-65" charset="0"/>
                <a:ea typeface="ＭＳ Ｐゴシック" pitchFamily="-65" charset="-128"/>
              </a:rPr>
              <a:t>Only can check calls on match-free </a:t>
            </a:r>
            <a:r>
              <a:rPr lang="en-US" sz="2400" dirty="0" err="1">
                <a:solidFill>
                  <a:schemeClr val="tx2"/>
                </a:solidFill>
                <a:latin typeface="Trebuchet MS" pitchFamily="-65" charset="0"/>
                <a:ea typeface="ＭＳ Ｐゴシック" pitchFamily="-65" charset="-128"/>
              </a:rPr>
              <a:t>subpaths</a:t>
            </a:r>
            <a:endParaRPr lang="en-US" sz="2400" dirty="0">
              <a:solidFill>
                <a:schemeClr val="tx2"/>
              </a:solidFill>
              <a:latin typeface="Trebuchet MS" pitchFamily="-65" charset="0"/>
              <a:ea typeface="ＭＳ Ｐゴシック" pitchFamily="-65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85000"/>
            </a:pPr>
            <a:r>
              <a:rPr lang="en-US" sz="2800" dirty="0">
                <a:latin typeface="Trebuchet MS" pitchFamily="-65" charset="0"/>
              </a:rPr>
              <a:t>Match edge removal</a:t>
            </a:r>
            <a:r>
              <a:rPr lang="en-US" sz="2800" dirty="0" smtClean="0">
                <a:latin typeface="Trebuchet MS" pitchFamily="-65" charset="0"/>
              </a:rPr>
              <a:t> </a:t>
            </a:r>
            <a:r>
              <a:rPr lang="en-US" sz="2800" dirty="0" smtClean="0">
                <a:latin typeface="cmsy10" pitchFamily="34" charset="0"/>
              </a:rPr>
              <a:t>=&gt;</a:t>
            </a:r>
            <a:r>
              <a:rPr lang="en-US" sz="2800" dirty="0" smtClean="0">
                <a:latin typeface="Trebuchet MS" pitchFamily="-65" charset="0"/>
              </a:rPr>
              <a:t> </a:t>
            </a:r>
            <a:r>
              <a:rPr lang="en-US" sz="2800" u="sng" dirty="0">
                <a:latin typeface="Trebuchet MS" pitchFamily="-65" charset="0"/>
              </a:rPr>
              <a:t>more call checking</a:t>
            </a:r>
            <a:r>
              <a:rPr lang="en-US" sz="2800" dirty="0">
                <a:latin typeface="Trebuchet MS" pitchFamily="-65" charset="0"/>
              </a:rPr>
              <a:t> </a:t>
            </a:r>
          </a:p>
          <a:p>
            <a:pPr marL="742950" lvl="1" indent="-285750" eaLnBrk="1" hangingPunct="1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85000"/>
              <a:buFontTx/>
              <a:buChar char="•"/>
            </a:pPr>
            <a:r>
              <a:rPr lang="en-US" sz="2400" u="sng" dirty="0">
                <a:solidFill>
                  <a:schemeClr val="tx2"/>
                </a:solidFill>
                <a:latin typeface="Trebuchet MS" pitchFamily="-65" charset="0"/>
                <a:ea typeface="ＭＳ Ｐゴシック" pitchFamily="-65" charset="-128"/>
              </a:rPr>
              <a:t>Key point</a:t>
            </a:r>
            <a:r>
              <a:rPr lang="en-US" sz="2400" dirty="0">
                <a:solidFill>
                  <a:schemeClr val="tx2"/>
                </a:solidFill>
                <a:latin typeface="Trebuchet MS" pitchFamily="-65" charset="0"/>
                <a:ea typeface="ＭＳ Ｐゴシック" pitchFamily="-65" charset="-128"/>
              </a:rPr>
              <a:t>: refine heap and calls together </a:t>
            </a:r>
          </a:p>
        </p:txBody>
      </p:sp>
      <p:sp>
        <p:nvSpPr>
          <p:cNvPr id="566308" name="Text Box 36"/>
          <p:cNvSpPr txBox="1">
            <a:spLocks noChangeArrowheads="1"/>
          </p:cNvSpPr>
          <p:nvPr/>
        </p:nvSpPr>
        <p:spPr bwMode="auto">
          <a:xfrm>
            <a:off x="3213100" y="3681413"/>
            <a:ext cx="256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>
                <a:latin typeface="Bitstream Vera Sans" pitchFamily="34" charset="0"/>
              </a:rPr>
              <a:t>Calls</a:t>
            </a:r>
            <a:r>
              <a:rPr lang="en-US" sz="2400">
                <a:latin typeface="Bitstream Vera Sans" pitchFamily="34" charset="0"/>
              </a:rPr>
              <a:t>:</a:t>
            </a:r>
            <a:r>
              <a:rPr lang="en-US" sz="2400" b="1">
                <a:latin typeface="Bitstream Vera Sans" pitchFamily="34" charset="0"/>
              </a:rPr>
              <a:t> (</a:t>
            </a:r>
            <a:r>
              <a:rPr lang="en-US" sz="2400" b="1" baseline="-25000">
                <a:latin typeface="Bitstream Vera Sans" pitchFamily="34" charset="0"/>
              </a:rPr>
              <a:t>1</a:t>
            </a:r>
            <a:r>
              <a:rPr lang="en-US" sz="2400" b="1">
                <a:latin typeface="Bitstream Vera Sans" pitchFamily="34" charset="0"/>
              </a:rPr>
              <a:t> )</a:t>
            </a:r>
            <a:r>
              <a:rPr lang="en-US" sz="2400" b="1" baseline="-25000">
                <a:latin typeface="Bitstream Vera Sans" pitchFamily="34" charset="0"/>
              </a:rPr>
              <a:t>1</a:t>
            </a:r>
            <a:r>
              <a:rPr lang="en-US" sz="2400" b="1">
                <a:latin typeface="Bitstream Vera Sans" pitchFamily="34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Bitstream Vera Sans" pitchFamily="34" charset="0"/>
              </a:rPr>
              <a:t>(</a:t>
            </a:r>
            <a:r>
              <a:rPr lang="en-US" sz="2400" b="1" baseline="-25000">
                <a:solidFill>
                  <a:schemeClr val="hlink"/>
                </a:solidFill>
                <a:latin typeface="Bitstream Vera Sans" pitchFamily="34" charset="0"/>
              </a:rPr>
              <a:t>2</a:t>
            </a:r>
            <a:r>
              <a:rPr lang="en-US" sz="2400" b="1">
                <a:latin typeface="Bitstream Vera Sans" pitchFamily="34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Bitstream Vera Sans" pitchFamily="34" charset="0"/>
              </a:rPr>
              <a:t>)</a:t>
            </a:r>
            <a:r>
              <a:rPr lang="en-US" sz="2400" b="1" baseline="-25000">
                <a:solidFill>
                  <a:schemeClr val="hlink"/>
                </a:solidFill>
                <a:latin typeface="Bitstream Vera Sans" pitchFamily="34" charset="0"/>
              </a:rPr>
              <a:t>3</a:t>
            </a:r>
          </a:p>
        </p:txBody>
      </p:sp>
      <p:sp>
        <p:nvSpPr>
          <p:cNvPr id="566309" name="Text Box 37"/>
          <p:cNvSpPr txBox="1">
            <a:spLocks noChangeArrowheads="1"/>
          </p:cNvSpPr>
          <p:nvPr/>
        </p:nvSpPr>
        <p:spPr bwMode="auto">
          <a:xfrm>
            <a:off x="3165475" y="3176588"/>
            <a:ext cx="262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>
                <a:latin typeface="Bitstream Vera Sans" pitchFamily="34" charset="0"/>
              </a:rPr>
              <a:t>Fields</a:t>
            </a:r>
            <a:r>
              <a:rPr lang="en-US" sz="2400">
                <a:latin typeface="Bitstream Vera Sans" pitchFamily="34" charset="0"/>
              </a:rPr>
              <a:t>:</a:t>
            </a:r>
            <a:r>
              <a:rPr lang="en-US" sz="2400" b="1">
                <a:latin typeface="Bitstream Vera Sans" pitchFamily="34" charset="0"/>
              </a:rPr>
              <a:t> [</a:t>
            </a:r>
            <a:r>
              <a:rPr lang="en-US" sz="2400" b="1" baseline="-25000">
                <a:latin typeface="Bitstream Vera Sans" pitchFamily="34" charset="0"/>
              </a:rPr>
              <a:t>f</a:t>
            </a:r>
            <a:r>
              <a:rPr lang="en-US" sz="2400" b="1">
                <a:latin typeface="Bitstream Vera Sans" pitchFamily="34" charset="0"/>
              </a:rPr>
              <a:t> [</a:t>
            </a:r>
            <a:r>
              <a:rPr lang="en-US" sz="2400" b="1" baseline="-25000">
                <a:latin typeface="Bitstream Vera Sans" pitchFamily="34" charset="0"/>
              </a:rPr>
              <a:t>g</a:t>
            </a:r>
            <a:r>
              <a:rPr lang="en-US" sz="2400" b="1">
                <a:latin typeface="Bitstream Vera Sans" pitchFamily="34" charset="0"/>
              </a:rPr>
              <a:t> ]</a:t>
            </a:r>
            <a:r>
              <a:rPr lang="en-US" sz="2400" b="1" baseline="-25000">
                <a:latin typeface="Bitstream Vera Sans" pitchFamily="34" charset="0"/>
              </a:rPr>
              <a:t>g</a:t>
            </a:r>
            <a:r>
              <a:rPr lang="en-US" sz="2400" b="1">
                <a:latin typeface="Bitstream Vera Sans" pitchFamily="34" charset="0"/>
              </a:rPr>
              <a:t> ]</a:t>
            </a:r>
            <a:r>
              <a:rPr lang="en-US" sz="2400" b="1" baseline="-25000">
                <a:latin typeface="Bitstream Vera Sans" pitchFamily="34" charset="0"/>
              </a:rPr>
              <a:t>f</a:t>
            </a:r>
            <a:endParaRPr lang="en-US" sz="2400" b="1" baseline="-25000">
              <a:solidFill>
                <a:schemeClr val="hlink"/>
              </a:solidFill>
              <a:latin typeface="Bitstream Vera Sans" pitchFamily="34" charset="0"/>
            </a:endParaRP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7D8EB0-1DBB-4CAC-8897-FD286F0A9AAC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66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66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66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66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566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566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566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566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566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566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6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6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6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6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66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3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5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566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100" fill="hold"/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94" dur="100" fill="hold"/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5" dur="100" fill="hold"/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" fill="hold"/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100" fill="hold"/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04" dur="100" fill="hold"/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5" dur="100" fill="hold"/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0" fill="hold"/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1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14" dur="1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5" dur="1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100" fill="hold"/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24" dur="100" fill="hold"/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5" dur="100" fill="hold"/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" fill="hold"/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100" fill="hold"/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34" dur="100" fill="hold"/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5" dur="100" fill="hold"/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100" fill="hold"/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100" fill="hold"/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44" dur="100" fill="hold"/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5" dur="100" fill="hold"/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100" fill="hold"/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100" fill="hold"/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54" dur="100" fill="hold"/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5" dur="100" fill="hold"/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" fill="hold"/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100" fill="hold"/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64" dur="100" fill="hold"/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5" dur="100" fill="hold"/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" fill="hold"/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100" fill="hold"/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74" dur="100" fill="hold"/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5" dur="100" fill="hold"/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100" fill="hold"/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100" fill="hold"/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6" dur="100" fill="hold"/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7" dur="100" fill="hold"/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100" fill="hold"/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100" fill="hold"/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96" dur="100" fill="hold"/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7" dur="100" fill="hold"/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100" fill="hold"/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100" fill="hold"/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06" dur="100" fill="hold"/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7" dur="100" fill="hold"/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" fill="hold"/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100" fill="hold"/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16" dur="100" fill="hold"/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7" dur="100" fill="hold"/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100" fill="hold"/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100" fill="hold"/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26" dur="100" fill="hold"/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7" dur="100" fill="hold"/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100" fill="hold"/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100" fill="hold"/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6" dur="100" fill="hold"/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7" dur="100" fill="hold"/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100" fill="hold"/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100" fill="hold"/>
                                        <p:tgtEl>
                                          <p:spTgt spid="566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46" dur="100" fill="hold"/>
                                        <p:tgtEl>
                                          <p:spTgt spid="566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7" dur="100" fill="hold"/>
                                        <p:tgtEl>
                                          <p:spTgt spid="566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100" fill="hold"/>
                                        <p:tgtEl>
                                          <p:spTgt spid="566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100" fill="hold"/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56" dur="100" fill="hold"/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7" dur="100" fill="hold"/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100" fill="hold"/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100" fill="hold"/>
                                        <p:tgtEl>
                                          <p:spTgt spid="566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66" dur="100" fill="hold"/>
                                        <p:tgtEl>
                                          <p:spTgt spid="566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67" dur="100" fill="hold"/>
                                        <p:tgtEl>
                                          <p:spTgt spid="566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100" fill="hold"/>
                                        <p:tgtEl>
                                          <p:spTgt spid="566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6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6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6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6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7" dur="500" fill="hold"/>
                                        <p:tgtEl>
                                          <p:spTgt spid="566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56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7" grpId="0" build="allAtOnce"/>
      <p:bldP spid="566277" grpId="1" build="allAtOnce"/>
      <p:bldP spid="566279" grpId="0" build="allAtOnce"/>
      <p:bldP spid="566279" grpId="1" build="allAtOnce"/>
      <p:bldP spid="566279" grpId="2" build="allAtOnce"/>
      <p:bldP spid="566279" grpId="3" build="allAtOnce"/>
      <p:bldP spid="566279" grpId="4" build="allAtOnce"/>
      <p:bldP spid="566279" grpId="5" build="allAtOnce"/>
      <p:bldP spid="566280" grpId="0"/>
      <p:bldP spid="566280" grpId="1"/>
      <p:bldP spid="566285" grpId="0" build="allAtOnce"/>
      <p:bldP spid="566285" grpId="1" build="allAtOnce"/>
      <p:bldP spid="566286" grpId="0" build="allAtOnce"/>
      <p:bldP spid="566286" grpId="1" build="allAtOnce"/>
      <p:bldP spid="566286" grpId="2" build="allAtOnce"/>
      <p:bldP spid="566286" grpId="3" build="allAtOnce"/>
      <p:bldP spid="566286" grpId="4" build="allAtOnce"/>
      <p:bldP spid="566286" grpId="5" build="allAtOnce"/>
      <p:bldP spid="566287" grpId="0"/>
      <p:bldP spid="566288" grpId="0"/>
      <p:bldP spid="566293" grpId="0" build="allAtOnce"/>
      <p:bldP spid="566293" grpId="1" build="allAtOnce"/>
      <p:bldP spid="566294" grpId="0" build="allAtOnce"/>
      <p:bldP spid="566294" grpId="1" build="allAtOnce"/>
      <p:bldP spid="566297" grpId="0"/>
      <p:bldP spid="566298" grpId="0"/>
      <p:bldP spid="566298" grpId="1"/>
      <p:bldP spid="566299" grpId="0" build="allAtOnce"/>
      <p:bldP spid="566299" grpId="1" build="allAtOnce"/>
      <p:bldP spid="566299" grpId="2" build="allAtOnce"/>
      <p:bldP spid="566299" grpId="3" build="allAtOnce"/>
      <p:bldP spid="566299" grpId="4" build="allAtOnce"/>
      <p:bldP spid="566299" grpId="5" build="allAtOnce"/>
      <p:bldP spid="566300" grpId="0" build="allAtOnce"/>
      <p:bldP spid="566300" grpId="1" build="allAtOnce"/>
      <p:bldP spid="566308" grpId="0"/>
      <p:bldP spid="5663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It?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600201"/>
            <a:ext cx="8429684" cy="365759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altLang="ko-KR" sz="5400" u="sng" baseline="-25000" dirty="0" smtClean="0"/>
              <a:t>Scalable </a:t>
            </a:r>
            <a:r>
              <a:rPr lang="en-US" altLang="ko-KR" sz="5400" baseline="-25000" dirty="0" smtClean="0"/>
              <a:t>and P</a:t>
            </a:r>
            <a:r>
              <a:rPr lang="en-US" altLang="ko-KR" sz="5400" u="sng" baseline="-25000" dirty="0" smtClean="0"/>
              <a:t>recise</a:t>
            </a:r>
            <a:r>
              <a:rPr lang="en-US" altLang="ko-KR" sz="5400" baseline="-25000" dirty="0" smtClean="0"/>
              <a:t> </a:t>
            </a:r>
          </a:p>
          <a:p>
            <a:pPr algn="ctr">
              <a:buNone/>
            </a:pPr>
            <a:r>
              <a:rPr lang="en-US" altLang="ko-KR" sz="5400" baseline="-25000" dirty="0"/>
              <a:t>C</a:t>
            </a:r>
            <a:r>
              <a:rPr lang="en-US" altLang="ko-KR" sz="5400" baseline="-25000" dirty="0" smtClean="0"/>
              <a:t>ontext-sensitive Points-to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54173-774D-2644-B98E-E70CAD68BB98}" type="slidenum">
              <a:rPr lang="en-US"/>
              <a:pPr/>
              <a:t>3</a:t>
            </a:fld>
            <a:endParaRPr lang="en-US"/>
          </a:p>
        </p:txBody>
      </p:sp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Scalability: Time and Memory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</a:t>
            </a:r>
            <a:r>
              <a:rPr lang="en-US" dirty="0" smtClean="0"/>
              <a:t> query time </a:t>
            </a:r>
            <a:r>
              <a:rPr lang="en-US" u="sng" dirty="0"/>
              <a:t>less than 1 second</a:t>
            </a:r>
          </a:p>
          <a:p>
            <a:pPr lvl="1"/>
            <a:r>
              <a:rPr lang="en-US" u="sng" dirty="0"/>
              <a:t>Interactive performance</a:t>
            </a:r>
            <a:r>
              <a:rPr lang="en-US" dirty="0"/>
              <a:t> (for IDE)</a:t>
            </a:r>
          </a:p>
          <a:p>
            <a:pPr lvl="1"/>
            <a:r>
              <a:rPr lang="en-US" dirty="0"/>
              <a:t>At most 13 minutes for </a:t>
            </a:r>
            <a:r>
              <a:rPr lang="en-US" dirty="0" smtClean="0"/>
              <a:t>casts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u="sng" dirty="0" smtClean="0"/>
              <a:t>Low </a:t>
            </a:r>
            <a:r>
              <a:rPr lang="en-US" u="sng" dirty="0"/>
              <a:t>memory usage</a:t>
            </a:r>
            <a:r>
              <a:rPr lang="en-US" dirty="0"/>
              <a:t>: at most 35MB</a:t>
            </a:r>
            <a:endParaRPr lang="en-US" dirty="0" smtClean="0"/>
          </a:p>
          <a:p>
            <a:pPr lvl="1"/>
            <a:r>
              <a:rPr lang="en-US" dirty="0" smtClean="0"/>
              <a:t>Compare </a:t>
            </a:r>
            <a:r>
              <a:rPr lang="en-US" dirty="0"/>
              <a:t>with &gt;2GB for 1-ObjSens analysis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7D8EB0-1DBB-4CAC-8897-FD286F0A9AAC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683C6-7438-D34E-9548-E38AFB14D928}" type="slidenum">
              <a:rPr lang="en-US"/>
              <a:pPr/>
              <a:t>4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Precision: Cast Checking</a:t>
            </a:r>
          </a:p>
        </p:txBody>
      </p:sp>
      <p:graphicFrame>
        <p:nvGraphicFramePr>
          <p:cNvPr id="610310" name="Object 6"/>
          <p:cNvGraphicFramePr>
            <a:graphicFrameLocks noChangeAspect="1"/>
          </p:cNvGraphicFramePr>
          <p:nvPr>
            <p:ph idx="1"/>
          </p:nvPr>
        </p:nvGraphicFramePr>
        <p:xfrm>
          <a:off x="554038" y="1560513"/>
          <a:ext cx="8074025" cy="4383087"/>
        </p:xfrm>
        <a:graphic>
          <a:graphicData uri="http://schemas.openxmlformats.org/presentationml/2006/ole">
            <p:oleObj spid="_x0000_s91138" name="Chart" r:id="rId4" imgW="3962400" imgH="2159000" progId="Excel.Sheet.8">
              <p:embed/>
            </p:oleObj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5867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9144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Proved 61% More</a:t>
            </a:r>
            <a:endParaRPr lang="en-US" sz="24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7D8EB0-1DBB-4CAC-8897-FD286F0A9AAC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Scalable</a:t>
            </a:r>
          </a:p>
          <a:p>
            <a:pPr lvl="1"/>
            <a:r>
              <a:rPr lang="en-US" altLang="ko-KR" dirty="0" smtClean="0"/>
              <a:t>Demand-Driven : only do requested work</a:t>
            </a:r>
          </a:p>
          <a:p>
            <a:pPr lvl="1"/>
            <a:r>
              <a:rPr lang="en-US" altLang="ko-KR" dirty="0" smtClean="0"/>
              <a:t>Client-Driven Refinement : stop when client satisfied</a:t>
            </a:r>
          </a:p>
          <a:p>
            <a:r>
              <a:rPr lang="en-US" altLang="ko-KR" dirty="0" smtClean="0"/>
              <a:t>Precision</a:t>
            </a:r>
          </a:p>
          <a:p>
            <a:pPr lvl="1"/>
            <a:r>
              <a:rPr lang="en-US" altLang="ko-KR" dirty="0" smtClean="0"/>
              <a:t>Filtering out unrealizable path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Points-To Analysis as CFL </a:t>
            </a:r>
            <a:r>
              <a:rPr lang="en-US" dirty="0" err="1" smtClean="0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= Graph</a:t>
            </a:r>
          </a:p>
          <a:p>
            <a:pPr lvl="1"/>
            <a:r>
              <a:rPr lang="en-US" dirty="0" smtClean="0"/>
              <a:t>Node : Variable, Abstract location</a:t>
            </a:r>
          </a:p>
          <a:p>
            <a:pPr lvl="1"/>
            <a:r>
              <a:rPr lang="en-US" dirty="0" smtClean="0"/>
              <a:t>Edge : Assignment</a:t>
            </a:r>
          </a:p>
          <a:p>
            <a:pPr lvl="1"/>
            <a:r>
              <a:rPr lang="en-US" dirty="0" err="1" smtClean="0"/>
              <a:t>o</a:t>
            </a:r>
            <a:r>
              <a:rPr lang="en-US" dirty="0" smtClean="0"/>
              <a:t> -&gt; … -&gt; </a:t>
            </a:r>
            <a:r>
              <a:rPr lang="en-US" dirty="0" err="1" smtClean="0"/>
              <a:t>x</a:t>
            </a:r>
            <a:r>
              <a:rPr lang="en-US" dirty="0" smtClean="0"/>
              <a:t> : “</a:t>
            </a:r>
            <a:r>
              <a:rPr lang="en-US" dirty="0" err="1" smtClean="0"/>
              <a:t>x</a:t>
            </a:r>
            <a:r>
              <a:rPr lang="en-US" dirty="0" smtClean="0"/>
              <a:t> may point to </a:t>
            </a:r>
            <a:r>
              <a:rPr lang="en-US" dirty="0" err="1" smtClean="0"/>
              <a:t>o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Compute </a:t>
            </a:r>
            <a:r>
              <a:rPr lang="en-US" dirty="0" err="1"/>
              <a:t>r</a:t>
            </a:r>
            <a:r>
              <a:rPr lang="en-US" dirty="0" err="1" smtClean="0"/>
              <a:t>eachability</a:t>
            </a:r>
            <a:r>
              <a:rPr lang="en-US" dirty="0" smtClean="0"/>
              <a:t> with two </a:t>
            </a:r>
            <a:r>
              <a:rPr lang="en-US" dirty="0"/>
              <a:t>f</a:t>
            </a:r>
            <a:r>
              <a:rPr lang="en-US" dirty="0" smtClean="0"/>
              <a:t>ilters</a:t>
            </a:r>
          </a:p>
          <a:p>
            <a:pPr lvl="1"/>
            <a:r>
              <a:rPr lang="en-US" dirty="0" smtClean="0"/>
              <a:t>Language of </a:t>
            </a:r>
            <a:r>
              <a:rPr lang="en-US" u="sng" dirty="0" smtClean="0"/>
              <a:t>balanced call </a:t>
            </a:r>
            <a:r>
              <a:rPr lang="en-US" u="sng" dirty="0" err="1" smtClean="0"/>
              <a:t>parens</a:t>
            </a:r>
            <a:endParaRPr lang="en-US" u="sng" dirty="0" smtClean="0"/>
          </a:p>
          <a:p>
            <a:pPr lvl="1"/>
            <a:r>
              <a:rPr lang="en-US" dirty="0" smtClean="0"/>
              <a:t>Language of </a:t>
            </a:r>
            <a:r>
              <a:rPr lang="en-US" u="sng" dirty="0" smtClean="0"/>
              <a:t>balanced field </a:t>
            </a:r>
            <a:r>
              <a:rPr lang="en-US" u="sng" dirty="0" err="1" smtClean="0"/>
              <a:t>parens</a:t>
            </a:r>
            <a:endParaRPr lang="en-US" u="sng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8EB0-1DBB-4CAC-8897-FD286F0A9AA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Points-To Analysis as CFL </a:t>
            </a:r>
            <a:r>
              <a:rPr lang="en-US" dirty="0" err="1" smtClean="0"/>
              <a:t>Reachability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/>
          <a:p>
            <a:fld id="{47FB1B8B-B9AF-2441-89BD-BDEDE9D8E428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1963" y="1238250"/>
            <a:ext cx="242295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Bitstream Vera Sans Mono" pitchFamily="49" charset="0"/>
              </a:rPr>
              <a:t>1) Assignments</a:t>
            </a:r>
          </a:p>
          <a:p>
            <a:r>
              <a:rPr lang="en-US" sz="2000" b="1" dirty="0" err="1" smtClean="0">
                <a:latin typeface="Bitstream Vera Sans Mono" pitchFamily="49" charset="0"/>
              </a:rPr>
              <a:t>x</a:t>
            </a:r>
            <a:r>
              <a:rPr lang="en-US" sz="2000" b="1" dirty="0" smtClean="0">
                <a:latin typeface="Bitstream Vera Sans Mono" pitchFamily="49" charset="0"/>
              </a:rPr>
              <a:t> = new </a:t>
            </a:r>
            <a:r>
              <a:rPr lang="en-US" sz="2000" b="1" dirty="0" err="1" smtClean="0">
                <a:latin typeface="Bitstream Vera Sans Mono" pitchFamily="49" charset="0"/>
              </a:rPr>
              <a:t>Obj</a:t>
            </a:r>
            <a:r>
              <a:rPr lang="en-US" sz="2000" b="1" dirty="0" smtClean="0">
                <a:latin typeface="Bitstream Vera Sans Mono" pitchFamily="49" charset="0"/>
              </a:rPr>
              <a:t>(); // o</a:t>
            </a:r>
            <a:r>
              <a:rPr lang="en-US" sz="2000" b="1" baseline="-25000" dirty="0" smtClean="0">
                <a:latin typeface="Bitstream Vera Sans Mono" pitchFamily="49" charset="0"/>
              </a:rPr>
              <a:t>1</a:t>
            </a:r>
          </a:p>
          <a:p>
            <a:r>
              <a:rPr lang="en-US" sz="2000" b="1" dirty="0" err="1" smtClean="0">
                <a:latin typeface="Bitstream Vera Sans Mono" pitchFamily="49" charset="0"/>
              </a:rPr>
              <a:t>y</a:t>
            </a:r>
            <a:r>
              <a:rPr lang="en-US" sz="2000" b="1" dirty="0" smtClean="0">
                <a:latin typeface="Bitstream Vera Sans Mono" pitchFamily="49" charset="0"/>
              </a:rPr>
              <a:t> </a:t>
            </a:r>
            <a:r>
              <a:rPr lang="en-US" sz="2000" b="1" dirty="0">
                <a:latin typeface="Bitstream Vera Sans Mono" pitchFamily="49" charset="0"/>
              </a:rPr>
              <a:t>= new </a:t>
            </a:r>
            <a:r>
              <a:rPr lang="en-US" sz="2000" b="1" dirty="0" err="1">
                <a:latin typeface="Bitstream Vera Sans Mono" pitchFamily="49" charset="0"/>
              </a:rPr>
              <a:t>Obj</a:t>
            </a:r>
            <a:r>
              <a:rPr lang="en-US" sz="2000" b="1" dirty="0">
                <a:latin typeface="Bitstream Vera Sans Mono" pitchFamily="49" charset="0"/>
              </a:rPr>
              <a:t>(); // o</a:t>
            </a:r>
            <a:r>
              <a:rPr lang="en-US" sz="2000" b="1" baseline="-25000" dirty="0">
                <a:latin typeface="Bitstream Vera Sans Mono" pitchFamily="49" charset="0"/>
              </a:rPr>
              <a:t>2</a:t>
            </a:r>
            <a:endParaRPr lang="en-US" sz="2000" b="1" dirty="0">
              <a:latin typeface="Bitstream Vera Sans Mono" pitchFamily="49" charset="0"/>
            </a:endParaRPr>
          </a:p>
          <a:p>
            <a:r>
              <a:rPr lang="en-US" sz="2000" b="1" dirty="0" err="1">
                <a:latin typeface="Bitstream Vera Sans Mono" pitchFamily="49" charset="0"/>
              </a:rPr>
              <a:t>z</a:t>
            </a:r>
            <a:r>
              <a:rPr lang="en-US" sz="2000" b="1" dirty="0">
                <a:latin typeface="Bitstream Vera Sans Mono" pitchFamily="49" charset="0"/>
              </a:rPr>
              <a:t> = </a:t>
            </a:r>
            <a:r>
              <a:rPr lang="en-US" sz="2000" b="1" dirty="0" err="1">
                <a:latin typeface="Bitstream Vera Sans Mono" pitchFamily="49" charset="0"/>
              </a:rPr>
              <a:t>x</a:t>
            </a:r>
            <a:r>
              <a:rPr lang="en-US" sz="2000" b="1" dirty="0">
                <a:latin typeface="Bitstream Vera Sans Mono" pitchFamily="49" charset="0"/>
              </a:rPr>
              <a:t>;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16338" y="232727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o</a:t>
            </a:r>
            <a:r>
              <a:rPr lang="en-US" sz="20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291138" y="2327275"/>
            <a:ext cx="347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x</a:t>
            </a:r>
            <a:endParaRPr lang="en-US" sz="2000" b="1" baseline="-25000">
              <a:latin typeface="Bitstream Vera Sans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291138" y="4857750"/>
            <a:ext cx="349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y</a:t>
            </a:r>
            <a:endParaRPr lang="en-US" sz="2000" b="1" baseline="-25000">
              <a:latin typeface="Bitstream Vera Sans" pitchFamily="34" charset="0"/>
            </a:endParaRPr>
          </a:p>
        </p:txBody>
      </p:sp>
      <p:cxnSp>
        <p:nvCxnSpPr>
          <p:cNvPr id="10" name="AutoShape 8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4189413" y="2525713"/>
            <a:ext cx="1101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42113" y="2325688"/>
            <a:ext cx="33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z</a:t>
            </a:r>
            <a:endParaRPr lang="en-US" sz="2000" b="1" baseline="-25000">
              <a:latin typeface="Bitstream Vera Sans" pitchFamily="34" charset="0"/>
            </a:endParaRPr>
          </a:p>
        </p:txBody>
      </p:sp>
      <p:cxnSp>
        <p:nvCxnSpPr>
          <p:cNvPr id="12" name="AutoShape 11"/>
          <p:cNvCxnSpPr>
            <a:cxnSpLocks noChangeShapeType="1"/>
            <a:stCxn id="8" idx="3"/>
            <a:endCxn id="11" idx="1"/>
          </p:cNvCxnSpPr>
          <p:nvPr/>
        </p:nvCxnSpPr>
        <p:spPr bwMode="auto">
          <a:xfrm flipV="1">
            <a:off x="5638800" y="2524125"/>
            <a:ext cx="11033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716338" y="4857750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o</a:t>
            </a:r>
            <a:r>
              <a:rPr lang="en-US" sz="2000" b="1" baseline="-25000">
                <a:latin typeface="Bitstream Vera Sans" pitchFamily="34" charset="0"/>
              </a:rPr>
              <a:t>2</a:t>
            </a:r>
          </a:p>
        </p:txBody>
      </p:sp>
      <p:cxnSp>
        <p:nvCxnSpPr>
          <p:cNvPr id="14" name="AutoShape 13"/>
          <p:cNvCxnSpPr>
            <a:cxnSpLocks noChangeShapeType="1"/>
            <a:stCxn id="13" idx="3"/>
            <a:endCxn id="9" idx="1"/>
          </p:cNvCxnSpPr>
          <p:nvPr/>
        </p:nvCxnSpPr>
        <p:spPr bwMode="auto">
          <a:xfrm>
            <a:off x="4189413" y="5056188"/>
            <a:ext cx="1101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7" idx="0"/>
            <a:endCxn id="11" idx="0"/>
          </p:cNvCxnSpPr>
          <p:nvPr/>
        </p:nvCxnSpPr>
        <p:spPr bwMode="auto">
          <a:xfrm rot="16200000">
            <a:off x="5430044" y="848519"/>
            <a:ext cx="1587" cy="2955925"/>
          </a:xfrm>
          <a:prstGeom prst="curvedConnector3">
            <a:avLst>
              <a:gd name="adj1" fmla="val 14500000"/>
            </a:avLst>
          </a:prstGeom>
          <a:noFill/>
          <a:ln w="254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6" name="AutoShape 15"/>
          <p:cNvCxnSpPr>
            <a:cxnSpLocks noChangeShapeType="1"/>
            <a:stCxn id="7" idx="0"/>
            <a:endCxn id="8" idx="0"/>
          </p:cNvCxnSpPr>
          <p:nvPr/>
        </p:nvCxnSpPr>
        <p:spPr bwMode="auto">
          <a:xfrm rot="5400000" flipV="1">
            <a:off x="4708525" y="1571625"/>
            <a:ext cx="1588" cy="1512888"/>
          </a:xfrm>
          <a:prstGeom prst="curvedConnector3">
            <a:avLst>
              <a:gd name="adj1" fmla="val -7500000"/>
            </a:avLst>
          </a:prstGeom>
          <a:noFill/>
          <a:ln w="254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7" name="AutoShape 17"/>
          <p:cNvCxnSpPr>
            <a:cxnSpLocks noChangeShapeType="1"/>
            <a:stCxn id="13" idx="2"/>
            <a:endCxn id="9" idx="2"/>
          </p:cNvCxnSpPr>
          <p:nvPr/>
        </p:nvCxnSpPr>
        <p:spPr bwMode="auto">
          <a:xfrm rot="16200000" flipH="1">
            <a:off x="4708525" y="4498975"/>
            <a:ext cx="1588" cy="1512888"/>
          </a:xfrm>
          <a:prstGeom prst="curvedConnector3">
            <a:avLst>
              <a:gd name="adj1" fmla="val 14400000"/>
            </a:avLst>
          </a:prstGeom>
          <a:noFill/>
          <a:ln w="254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8016875" y="2325688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a</a:t>
            </a:r>
            <a:endParaRPr lang="en-US" sz="2000" b="1" baseline="-25000">
              <a:latin typeface="Bitstream Vera Sans" pitchFamily="34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8012113" y="4857750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b</a:t>
            </a:r>
            <a:endParaRPr lang="en-US" sz="2000" b="1" baseline="-25000">
              <a:latin typeface="Bitstream Vera Sans" pitchFamily="34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637338" y="3632200"/>
            <a:ext cx="541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p</a:t>
            </a:r>
            <a:r>
              <a:rPr lang="en-US" sz="2000" b="1" baseline="-25000">
                <a:latin typeface="Bitstream Vera Sans" pitchFamily="34" charset="0"/>
              </a:rPr>
              <a:t>id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805738" y="3632200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ret</a:t>
            </a:r>
            <a:r>
              <a:rPr lang="en-US" sz="2000" b="1" baseline="-25000">
                <a:latin typeface="Bitstream Vera Sans" pitchFamily="34" charset="0"/>
              </a:rPr>
              <a:t>id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770313" y="3632200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d</a:t>
            </a:r>
            <a:endParaRPr lang="en-US" sz="2000" b="1" baseline="-25000">
              <a:latin typeface="Bitstream Vera Sans" pitchFamily="34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297488" y="3632200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c</a:t>
            </a:r>
          </a:p>
        </p:txBody>
      </p:sp>
      <p:cxnSp>
        <p:nvCxnSpPr>
          <p:cNvPr id="24" name="AutoShape 24"/>
          <p:cNvCxnSpPr>
            <a:cxnSpLocks noChangeShapeType="1"/>
            <a:stCxn id="9" idx="3"/>
            <a:endCxn id="20" idx="1"/>
          </p:cNvCxnSpPr>
          <p:nvPr/>
        </p:nvCxnSpPr>
        <p:spPr bwMode="auto">
          <a:xfrm flipV="1">
            <a:off x="5640388" y="3830638"/>
            <a:ext cx="996950" cy="1225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7"/>
          <p:cNvCxnSpPr>
            <a:cxnSpLocks noChangeShapeType="1"/>
            <a:stCxn id="8" idx="3"/>
            <a:endCxn id="20" idx="1"/>
          </p:cNvCxnSpPr>
          <p:nvPr/>
        </p:nvCxnSpPr>
        <p:spPr bwMode="auto">
          <a:xfrm>
            <a:off x="5638800" y="2525713"/>
            <a:ext cx="998538" cy="1304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8"/>
          <p:cNvCxnSpPr>
            <a:cxnSpLocks noChangeShapeType="1"/>
            <a:stCxn id="20" idx="3"/>
            <a:endCxn id="21" idx="1"/>
          </p:cNvCxnSpPr>
          <p:nvPr/>
        </p:nvCxnSpPr>
        <p:spPr bwMode="auto">
          <a:xfrm>
            <a:off x="7178675" y="3830638"/>
            <a:ext cx="627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9"/>
          <p:cNvCxnSpPr>
            <a:cxnSpLocks noChangeShapeType="1"/>
            <a:stCxn id="21" idx="0"/>
            <a:endCxn id="18" idx="2"/>
          </p:cNvCxnSpPr>
          <p:nvPr/>
        </p:nvCxnSpPr>
        <p:spPr bwMode="auto">
          <a:xfrm flipV="1">
            <a:off x="8194675" y="2722563"/>
            <a:ext cx="0" cy="909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stCxn id="21" idx="2"/>
            <a:endCxn id="19" idx="0"/>
          </p:cNvCxnSpPr>
          <p:nvPr/>
        </p:nvCxnSpPr>
        <p:spPr bwMode="auto">
          <a:xfrm>
            <a:off x="8194675" y="4029075"/>
            <a:ext cx="1588" cy="828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31"/>
          <p:cNvCxnSpPr>
            <a:cxnSpLocks noChangeShapeType="1"/>
            <a:stCxn id="8" idx="2"/>
            <a:endCxn id="23" idx="0"/>
          </p:cNvCxnSpPr>
          <p:nvPr/>
        </p:nvCxnSpPr>
        <p:spPr bwMode="auto">
          <a:xfrm>
            <a:off x="5465763" y="2724150"/>
            <a:ext cx="0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" name="AutoShape 32"/>
          <p:cNvCxnSpPr>
            <a:cxnSpLocks noChangeShapeType="1"/>
            <a:stCxn id="9" idx="0"/>
            <a:endCxn id="23" idx="2"/>
          </p:cNvCxnSpPr>
          <p:nvPr/>
        </p:nvCxnSpPr>
        <p:spPr bwMode="auto">
          <a:xfrm flipV="1">
            <a:off x="5465763" y="4029075"/>
            <a:ext cx="0" cy="828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3"/>
          <p:cNvCxnSpPr>
            <a:cxnSpLocks noChangeShapeType="1"/>
            <a:stCxn id="23" idx="1"/>
            <a:endCxn id="22" idx="3"/>
          </p:cNvCxnSpPr>
          <p:nvPr/>
        </p:nvCxnSpPr>
        <p:spPr bwMode="auto">
          <a:xfrm flipH="1">
            <a:off x="4137025" y="3830638"/>
            <a:ext cx="11604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6138863" y="2940050"/>
            <a:ext cx="414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(</a:t>
            </a:r>
            <a:r>
              <a:rPr lang="en-US" sz="20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7804150" y="2965450"/>
            <a:ext cx="41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)</a:t>
            </a:r>
            <a:r>
              <a:rPr lang="en-US" sz="20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6149975" y="4322763"/>
            <a:ext cx="41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(</a:t>
            </a:r>
            <a:r>
              <a:rPr lang="en-US" sz="2000" b="1" baseline="-25000">
                <a:latin typeface="Bitstream Vera Sans" pitchFamily="34" charset="0"/>
              </a:rPr>
              <a:t>2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7781925" y="4306888"/>
            <a:ext cx="41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)</a:t>
            </a:r>
            <a:r>
              <a:rPr lang="en-US" sz="2000" b="1" baseline="-25000">
                <a:latin typeface="Bitstream Vera Sans" pitchFamily="34" charset="0"/>
              </a:rPr>
              <a:t>2</a:t>
            </a: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5068888" y="2959100"/>
            <a:ext cx="37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[</a:t>
            </a:r>
            <a:r>
              <a:rPr lang="en-US" sz="2000" b="1" baseline="-25000">
                <a:latin typeface="Bitstream Vera Sans" pitchFamily="34" charset="0"/>
              </a:rPr>
              <a:t>f</a:t>
            </a: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5037138" y="4283075"/>
            <a:ext cx="41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[</a:t>
            </a:r>
            <a:r>
              <a:rPr lang="en-US" sz="2000" b="1" baseline="-25000">
                <a:latin typeface="Bitstream Vera Sans" pitchFamily="34" charset="0"/>
              </a:rPr>
              <a:t>g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651375" y="3392488"/>
            <a:ext cx="37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Bitstream Vera Sans" pitchFamily="34" charset="0"/>
              </a:rPr>
              <a:t>]</a:t>
            </a:r>
            <a:r>
              <a:rPr lang="en-US" sz="2000" b="1" baseline="-25000">
                <a:latin typeface="Bitstream Vera Sans" pitchFamily="34" charset="0"/>
              </a:rPr>
              <a:t>f</a:t>
            </a:r>
          </a:p>
        </p:txBody>
      </p:sp>
      <p:sp>
        <p:nvSpPr>
          <p:cNvPr id="39" name="Freeform 42"/>
          <p:cNvSpPr>
            <a:spLocks/>
          </p:cNvSpPr>
          <p:nvPr/>
        </p:nvSpPr>
        <p:spPr bwMode="auto">
          <a:xfrm>
            <a:off x="3938588" y="2609850"/>
            <a:ext cx="4265612" cy="2322513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983" y="137"/>
              </a:cxn>
              <a:cxn ang="0">
                <a:pos x="1744" y="898"/>
              </a:cxn>
              <a:cxn ang="0">
                <a:pos x="2542" y="961"/>
              </a:cxn>
              <a:cxn ang="0">
                <a:pos x="2616" y="1463"/>
              </a:cxn>
            </a:cxnLst>
            <a:rect l="0" t="0" r="r" b="b"/>
            <a:pathLst>
              <a:path w="2687" h="1463">
                <a:moveTo>
                  <a:pt x="0" y="74"/>
                </a:moveTo>
                <a:cubicBezTo>
                  <a:pt x="164" y="84"/>
                  <a:pt x="692" y="0"/>
                  <a:pt x="983" y="137"/>
                </a:cubicBezTo>
                <a:cubicBezTo>
                  <a:pt x="1274" y="274"/>
                  <a:pt x="1484" y="761"/>
                  <a:pt x="1744" y="898"/>
                </a:cubicBezTo>
                <a:cubicBezTo>
                  <a:pt x="2004" y="1035"/>
                  <a:pt x="2397" y="867"/>
                  <a:pt x="2542" y="961"/>
                </a:cubicBezTo>
                <a:cubicBezTo>
                  <a:pt x="2687" y="1055"/>
                  <a:pt x="2601" y="1359"/>
                  <a:pt x="2616" y="1463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3"/>
          <p:cNvSpPr>
            <a:spLocks/>
          </p:cNvSpPr>
          <p:nvPr/>
        </p:nvSpPr>
        <p:spPr bwMode="auto">
          <a:xfrm>
            <a:off x="3948113" y="2608263"/>
            <a:ext cx="4216400" cy="1230312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072" y="101"/>
              </a:cxn>
              <a:cxn ang="0">
                <a:pos x="1728" y="682"/>
              </a:cxn>
              <a:cxn ang="0">
                <a:pos x="2510" y="661"/>
              </a:cxn>
              <a:cxn ang="0">
                <a:pos x="2605" y="96"/>
              </a:cxn>
            </a:cxnLst>
            <a:rect l="0" t="0" r="r" b="b"/>
            <a:pathLst>
              <a:path w="2656" h="775">
                <a:moveTo>
                  <a:pt x="0" y="75"/>
                </a:moveTo>
                <a:cubicBezTo>
                  <a:pt x="179" y="79"/>
                  <a:pt x="784" y="0"/>
                  <a:pt x="1072" y="101"/>
                </a:cubicBezTo>
                <a:cubicBezTo>
                  <a:pt x="1360" y="202"/>
                  <a:pt x="1488" y="589"/>
                  <a:pt x="1728" y="682"/>
                </a:cubicBezTo>
                <a:cubicBezTo>
                  <a:pt x="1968" y="775"/>
                  <a:pt x="2364" y="759"/>
                  <a:pt x="2510" y="661"/>
                </a:cubicBezTo>
                <a:cubicBezTo>
                  <a:pt x="2656" y="563"/>
                  <a:pt x="2585" y="214"/>
                  <a:pt x="2605" y="96"/>
                </a:cubicBezTo>
              </a:path>
            </a:pathLst>
          </a:custGeom>
          <a:noFill/>
          <a:ln w="25400" cap="flat" cmpd="sng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4"/>
          <p:cNvSpPr>
            <a:spLocks/>
          </p:cNvSpPr>
          <p:nvPr/>
        </p:nvSpPr>
        <p:spPr bwMode="auto">
          <a:xfrm>
            <a:off x="3971925" y="3878263"/>
            <a:ext cx="4198938" cy="1712912"/>
          </a:xfrm>
          <a:custGeom>
            <a:avLst/>
            <a:gdLst/>
            <a:ahLst/>
            <a:cxnLst>
              <a:cxn ang="0">
                <a:pos x="0" y="902"/>
              </a:cxn>
              <a:cxn ang="0">
                <a:pos x="312" y="1076"/>
              </a:cxn>
              <a:cxn ang="0">
                <a:pos x="1057" y="881"/>
              </a:cxn>
              <a:cxn ang="0">
                <a:pos x="1718" y="141"/>
              </a:cxn>
              <a:cxn ang="0">
                <a:pos x="2505" y="88"/>
              </a:cxn>
              <a:cxn ang="0">
                <a:pos x="2558" y="670"/>
              </a:cxn>
            </a:cxnLst>
            <a:rect l="0" t="0" r="r" b="b"/>
            <a:pathLst>
              <a:path w="2645" h="1079">
                <a:moveTo>
                  <a:pt x="0" y="902"/>
                </a:moveTo>
                <a:cubicBezTo>
                  <a:pt x="52" y="931"/>
                  <a:pt x="136" y="1079"/>
                  <a:pt x="312" y="1076"/>
                </a:cubicBezTo>
                <a:cubicBezTo>
                  <a:pt x="488" y="1073"/>
                  <a:pt x="823" y="1037"/>
                  <a:pt x="1057" y="881"/>
                </a:cubicBezTo>
                <a:cubicBezTo>
                  <a:pt x="1291" y="725"/>
                  <a:pt x="1477" y="273"/>
                  <a:pt x="1718" y="141"/>
                </a:cubicBezTo>
                <a:cubicBezTo>
                  <a:pt x="1959" y="9"/>
                  <a:pt x="2365" y="0"/>
                  <a:pt x="2505" y="88"/>
                </a:cubicBezTo>
                <a:cubicBezTo>
                  <a:pt x="2645" y="176"/>
                  <a:pt x="2547" y="549"/>
                  <a:pt x="2558" y="670"/>
                </a:cubicBezTo>
              </a:path>
            </a:pathLst>
          </a:custGeom>
          <a:noFill/>
          <a:ln w="25400" cap="flat" cmpd="sng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5"/>
          <p:cNvSpPr>
            <a:spLocks/>
          </p:cNvSpPr>
          <p:nvPr/>
        </p:nvSpPr>
        <p:spPr bwMode="auto">
          <a:xfrm>
            <a:off x="3930650" y="3859213"/>
            <a:ext cx="1543050" cy="1176337"/>
          </a:xfrm>
          <a:custGeom>
            <a:avLst/>
            <a:gdLst/>
            <a:ahLst/>
            <a:cxnLst>
              <a:cxn ang="0">
                <a:pos x="0" y="666"/>
              </a:cxn>
              <a:cxn ang="0">
                <a:pos x="830" y="645"/>
              </a:cxn>
              <a:cxn ang="0">
                <a:pos x="840" y="90"/>
              </a:cxn>
              <a:cxn ang="0">
                <a:pos x="37" y="106"/>
              </a:cxn>
            </a:cxnLst>
            <a:rect l="0" t="0" r="r" b="b"/>
            <a:pathLst>
              <a:path w="972" h="741">
                <a:moveTo>
                  <a:pt x="0" y="666"/>
                </a:moveTo>
                <a:cubicBezTo>
                  <a:pt x="138" y="662"/>
                  <a:pt x="690" y="741"/>
                  <a:pt x="830" y="645"/>
                </a:cubicBezTo>
                <a:cubicBezTo>
                  <a:pt x="970" y="549"/>
                  <a:pt x="972" y="180"/>
                  <a:pt x="840" y="90"/>
                </a:cubicBezTo>
                <a:cubicBezTo>
                  <a:pt x="708" y="0"/>
                  <a:pt x="171" y="103"/>
                  <a:pt x="37" y="106"/>
                </a:cubicBezTo>
              </a:path>
            </a:pathLst>
          </a:custGeom>
          <a:noFill/>
          <a:ln w="25400" cap="flat" cmpd="sng">
            <a:solidFill>
              <a:schemeClr val="hlink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6"/>
          <p:cNvSpPr>
            <a:spLocks/>
          </p:cNvSpPr>
          <p:nvPr/>
        </p:nvSpPr>
        <p:spPr bwMode="auto">
          <a:xfrm>
            <a:off x="4014788" y="2647950"/>
            <a:ext cx="1484312" cy="1190625"/>
          </a:xfrm>
          <a:custGeom>
            <a:avLst/>
            <a:gdLst/>
            <a:ahLst/>
            <a:cxnLst>
              <a:cxn ang="0">
                <a:pos x="0" y="76"/>
              </a:cxn>
              <a:cxn ang="0">
                <a:pos x="803" y="97"/>
              </a:cxn>
              <a:cxn ang="0">
                <a:pos x="792" y="657"/>
              </a:cxn>
              <a:cxn ang="0">
                <a:pos x="16" y="657"/>
              </a:cxn>
            </a:cxnLst>
            <a:rect l="0" t="0" r="r" b="b"/>
            <a:pathLst>
              <a:path w="935" h="750">
                <a:moveTo>
                  <a:pt x="0" y="76"/>
                </a:moveTo>
                <a:cubicBezTo>
                  <a:pt x="134" y="79"/>
                  <a:pt x="671" y="0"/>
                  <a:pt x="803" y="97"/>
                </a:cubicBezTo>
                <a:cubicBezTo>
                  <a:pt x="935" y="194"/>
                  <a:pt x="923" y="564"/>
                  <a:pt x="792" y="657"/>
                </a:cubicBezTo>
                <a:cubicBezTo>
                  <a:pt x="661" y="750"/>
                  <a:pt x="178" y="657"/>
                  <a:pt x="16" y="657"/>
                </a:cubicBezTo>
              </a:path>
            </a:pathLst>
          </a:custGeom>
          <a:noFill/>
          <a:ln w="25400" cap="flat" cmpd="sng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404813" y="2924175"/>
            <a:ext cx="22078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Bitstream Vera Sans Mono" pitchFamily="49" charset="0"/>
              </a:rPr>
              <a:t>2) Method calls</a:t>
            </a:r>
          </a:p>
          <a:p>
            <a:r>
              <a:rPr lang="en-US" sz="2000" b="1" dirty="0" err="1">
                <a:latin typeface="Bitstream Vera Sans Mono" pitchFamily="49" charset="0"/>
              </a:rPr>
              <a:t>id(p</a:t>
            </a:r>
            <a:r>
              <a:rPr lang="en-US" sz="2000" b="1" dirty="0">
                <a:latin typeface="Bitstream Vera Sans Mono" pitchFamily="49" charset="0"/>
              </a:rPr>
              <a:t>) { return </a:t>
            </a:r>
            <a:r>
              <a:rPr lang="en-US" sz="2000" b="1" dirty="0" err="1">
                <a:latin typeface="Bitstream Vera Sans Mono" pitchFamily="49" charset="0"/>
              </a:rPr>
              <a:t>p</a:t>
            </a:r>
            <a:r>
              <a:rPr lang="en-US" sz="2000" b="1" dirty="0">
                <a:latin typeface="Bitstream Vera Sans Mono" pitchFamily="49" charset="0"/>
              </a:rPr>
              <a:t>; } </a:t>
            </a:r>
          </a:p>
          <a:p>
            <a:r>
              <a:rPr lang="en-US" sz="2000" b="1" dirty="0">
                <a:latin typeface="Bitstream Vera Sans Mono" pitchFamily="49" charset="0"/>
              </a:rPr>
              <a:t>a = </a:t>
            </a:r>
            <a:r>
              <a:rPr lang="en-US" sz="2000" b="1" dirty="0" err="1">
                <a:latin typeface="Bitstream Vera Sans Mono" pitchFamily="49" charset="0"/>
              </a:rPr>
              <a:t>id(x</a:t>
            </a:r>
            <a:r>
              <a:rPr lang="en-US" sz="2000" b="1" dirty="0">
                <a:latin typeface="Bitstream Vera Sans Mono" pitchFamily="49" charset="0"/>
              </a:rPr>
              <a:t>);</a:t>
            </a:r>
          </a:p>
          <a:p>
            <a:r>
              <a:rPr lang="en-US" sz="2000" b="1" dirty="0" err="1">
                <a:latin typeface="Bitstream Vera Sans Mono" pitchFamily="49" charset="0"/>
              </a:rPr>
              <a:t>b</a:t>
            </a:r>
            <a:r>
              <a:rPr lang="en-US" sz="2000" b="1" dirty="0">
                <a:latin typeface="Bitstream Vera Sans Mono" pitchFamily="49" charset="0"/>
              </a:rPr>
              <a:t> = </a:t>
            </a:r>
            <a:r>
              <a:rPr lang="en-US" sz="2000" b="1" dirty="0" err="1">
                <a:latin typeface="Bitstream Vera Sans Mono" pitchFamily="49" charset="0"/>
              </a:rPr>
              <a:t>id(y</a:t>
            </a:r>
            <a:r>
              <a:rPr lang="en-US" sz="2000" b="1" dirty="0">
                <a:latin typeface="Bitstream Vera Sans Mono" pitchFamily="49" charset="0"/>
              </a:rPr>
              <a:t>);</a:t>
            </a:r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461963" y="4686300"/>
            <a:ext cx="23235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Bitstream Vera Sans Mono" pitchFamily="49" charset="0"/>
              </a:rPr>
              <a:t>3) Heap accesses</a:t>
            </a:r>
          </a:p>
          <a:p>
            <a:r>
              <a:rPr lang="en-US" sz="2000" b="1" dirty="0" err="1">
                <a:latin typeface="Bitstream Vera Sans Mono" pitchFamily="49" charset="0"/>
              </a:rPr>
              <a:t>c.f</a:t>
            </a:r>
            <a:r>
              <a:rPr lang="en-US" sz="2000" b="1" dirty="0">
                <a:latin typeface="Bitstream Vera Sans Mono" pitchFamily="49" charset="0"/>
              </a:rPr>
              <a:t> = </a:t>
            </a:r>
            <a:r>
              <a:rPr lang="en-US" sz="2000" b="1" dirty="0" err="1">
                <a:latin typeface="Bitstream Vera Sans Mono" pitchFamily="49" charset="0"/>
              </a:rPr>
              <a:t>x</a:t>
            </a:r>
            <a:r>
              <a:rPr lang="en-US" sz="2000" b="1" dirty="0">
                <a:latin typeface="Bitstream Vera Sans Mono" pitchFamily="49" charset="0"/>
              </a:rPr>
              <a:t>;</a:t>
            </a:r>
          </a:p>
          <a:p>
            <a:r>
              <a:rPr lang="en-US" sz="2000" b="1" dirty="0" err="1">
                <a:latin typeface="Bitstream Vera Sans Mono" pitchFamily="49" charset="0"/>
              </a:rPr>
              <a:t>c.g</a:t>
            </a:r>
            <a:r>
              <a:rPr lang="en-US" sz="2000" b="1" dirty="0">
                <a:latin typeface="Bitstream Vera Sans Mono" pitchFamily="49" charset="0"/>
              </a:rPr>
              <a:t> = </a:t>
            </a:r>
            <a:r>
              <a:rPr lang="en-US" sz="2000" b="1" dirty="0" err="1">
                <a:latin typeface="Bitstream Vera Sans Mono" pitchFamily="49" charset="0"/>
              </a:rPr>
              <a:t>y</a:t>
            </a:r>
            <a:r>
              <a:rPr lang="en-US" sz="2000" b="1" dirty="0">
                <a:latin typeface="Bitstream Vera Sans Mono" pitchFamily="49" charset="0"/>
              </a:rPr>
              <a:t>;</a:t>
            </a:r>
          </a:p>
          <a:p>
            <a:r>
              <a:rPr lang="en-US" sz="2000" b="1" dirty="0" err="1">
                <a:latin typeface="Bitstream Vera Sans Mono" pitchFamily="49" charset="0"/>
              </a:rPr>
              <a:t>d</a:t>
            </a:r>
            <a:r>
              <a:rPr lang="en-US" sz="2000" b="1" dirty="0">
                <a:latin typeface="Bitstream Vera Sans Mono" pitchFamily="49" charset="0"/>
              </a:rPr>
              <a:t> = </a:t>
            </a:r>
            <a:r>
              <a:rPr lang="en-US" sz="2000" b="1" dirty="0" err="1">
                <a:latin typeface="Bitstream Vera Sans Mono" pitchFamily="49" charset="0"/>
              </a:rPr>
              <a:t>c.f</a:t>
            </a:r>
            <a:r>
              <a:rPr lang="en-US" sz="2000" b="1" dirty="0">
                <a:latin typeface="Bitstream Vera Sans Mono" pitchFamily="49" charset="0"/>
              </a:rPr>
              <a:t>;</a:t>
            </a:r>
          </a:p>
        </p:txBody>
      </p:sp>
      <p:sp>
        <p:nvSpPr>
          <p:cNvPr id="46" name="Rectangle 50"/>
          <p:cNvSpPr txBox="1">
            <a:spLocks noChangeArrowheads="1"/>
          </p:cNvSpPr>
          <p:nvPr/>
        </p:nvSpPr>
        <p:spPr bwMode="auto">
          <a:xfrm>
            <a:off x="3857625" y="5743575"/>
            <a:ext cx="4286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pt(x) = { o | o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flowsTo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}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1546225" y="6164263"/>
            <a:ext cx="647858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85000"/>
            </a:pPr>
            <a:r>
              <a:rPr lang="en-US" sz="2800" i="1">
                <a:solidFill>
                  <a:srgbClr val="008000"/>
                </a:solidFill>
                <a:latin typeface="Trebuchet MS" pitchFamily="-65" charset="0"/>
              </a:rPr>
              <a:t>flowsTo</a:t>
            </a:r>
            <a:r>
              <a:rPr lang="en-US" sz="2800">
                <a:latin typeface="Trebuchet MS" pitchFamily="-65" charset="0"/>
              </a:rPr>
              <a:t>: balanced call </a:t>
            </a:r>
            <a:r>
              <a:rPr lang="en-US" sz="2800" u="sng">
                <a:latin typeface="Trebuchet MS" pitchFamily="-65" charset="0"/>
              </a:rPr>
              <a:t>and</a:t>
            </a:r>
            <a:r>
              <a:rPr lang="en-US" sz="2800">
                <a:latin typeface="Trebuchet MS" pitchFamily="-65" charset="0"/>
              </a:rPr>
              <a:t> field parens</a:t>
            </a:r>
          </a:p>
        </p:txBody>
      </p:sp>
      <p:sp>
        <p:nvSpPr>
          <p:cNvPr id="48" name="Text Box 54"/>
          <p:cNvSpPr txBox="1">
            <a:spLocks noChangeArrowheads="1"/>
          </p:cNvSpPr>
          <p:nvPr/>
        </p:nvSpPr>
        <p:spPr bwMode="auto">
          <a:xfrm>
            <a:off x="3041650" y="6173788"/>
            <a:ext cx="49561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85000"/>
            </a:pPr>
            <a:r>
              <a:rPr lang="en-US" sz="2800" i="1">
                <a:solidFill>
                  <a:srgbClr val="008000"/>
                </a:solidFill>
                <a:latin typeface="Trebuchet MS" pitchFamily="-65" charset="0"/>
              </a:rPr>
              <a:t>flowsTo</a:t>
            </a:r>
            <a:r>
              <a:rPr lang="en-US" sz="2800">
                <a:latin typeface="Trebuchet MS" pitchFamily="-65" charset="0"/>
              </a:rPr>
              <a:t>: balanced call parens</a:t>
            </a: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4594225" y="6154738"/>
            <a:ext cx="340518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85000"/>
            </a:pPr>
            <a:r>
              <a:rPr lang="en-US" sz="2800" i="1">
                <a:solidFill>
                  <a:srgbClr val="008000"/>
                </a:solidFill>
                <a:latin typeface="Trebuchet MS" pitchFamily="-65" charset="0"/>
              </a:rPr>
              <a:t>flowsTo</a:t>
            </a:r>
            <a:r>
              <a:rPr lang="en-US" sz="2800">
                <a:latin typeface="Trebuchet MS" pitchFamily="-65" charset="0"/>
              </a:rPr>
              <a:t>: path exists</a:t>
            </a:r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7D8EB0-1DBB-4CAC-8897-FD286F0A9AAC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0" dur="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7" dur="5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1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52" dur="1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53" dur="1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1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73" dur="1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4" dur="1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1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1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97" dur="1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98" dur="1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1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6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4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83" dur="5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1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320" dur="1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21" dur="1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1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1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341" dur="1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42" dur="1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1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1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362" dur="1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63" dur="1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1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1" grpId="1"/>
      <p:bldP spid="13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3" grpId="0"/>
      <p:bldP spid="32" grpId="0"/>
      <p:bldP spid="32" grpId="1"/>
      <p:bldP spid="32" grpId="2"/>
      <p:bldP spid="32" grpId="3"/>
      <p:bldP spid="33" grpId="0"/>
      <p:bldP spid="33" grpId="1"/>
      <p:bldP spid="34" grpId="0"/>
      <p:bldP spid="34" grpId="1"/>
      <p:bldP spid="35" grpId="0"/>
      <p:bldP spid="35" grpId="1"/>
      <p:bldP spid="35" grpId="2"/>
      <p:bldP spid="35" grpId="3"/>
      <p:bldP spid="36" grpId="0"/>
      <p:bldP spid="37" grpId="0"/>
      <p:bldP spid="37" grpId="1"/>
      <p:bldP spid="37" grpId="2"/>
      <p:bldP spid="38" grpId="0"/>
      <p:bldP spid="38" grpId="1"/>
      <p:bldP spid="38" grpId="2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6" grpId="0" build="p"/>
      <p:bldP spid="47" grpId="0"/>
      <p:bldP spid="48" grpId="0"/>
      <p:bldP spid="48" grpId="1"/>
      <p:bldP spid="49" grpId="0"/>
      <p:bldP spid="4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708D6-6D81-B842-AD62-2E2F2AA547DA}" type="slidenum">
              <a:rPr lang="en-US"/>
              <a:pPr/>
              <a:t>8</a:t>
            </a:fld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Problem, Goal, Insight</a:t>
            </a:r>
            <a:endParaRPr lang="en-US" dirty="0"/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525" y="4497388"/>
            <a:ext cx="7772400" cy="1770062"/>
          </a:xfrm>
        </p:spPr>
        <p:txBody>
          <a:bodyPr/>
          <a:lstStyle/>
          <a:p>
            <a:r>
              <a:rPr lang="en-US" sz="2800" u="sng" dirty="0"/>
              <a:t>Problem</a:t>
            </a:r>
            <a:r>
              <a:rPr lang="en-US" sz="2800" dirty="0"/>
              <a:t>:</a:t>
            </a:r>
            <a:r>
              <a:rPr lang="en-US" sz="2800" dirty="0" smtClean="0"/>
              <a:t> Show </a:t>
            </a:r>
            <a:r>
              <a:rPr lang="en-US" sz="2800" dirty="0"/>
              <a:t>path is unbalanced</a:t>
            </a:r>
            <a:endParaRPr lang="en-US" sz="2800" u="sng" dirty="0"/>
          </a:p>
          <a:p>
            <a:r>
              <a:rPr lang="en-US" sz="2800" u="sng" dirty="0"/>
              <a:t>Goal</a:t>
            </a:r>
            <a:r>
              <a:rPr lang="en-US" sz="2800" dirty="0"/>
              <a:t>:</a:t>
            </a:r>
            <a:r>
              <a:rPr lang="en-US" sz="2800" dirty="0" smtClean="0"/>
              <a:t> Reduce </a:t>
            </a:r>
            <a:r>
              <a:rPr lang="en-US" sz="2800" dirty="0"/>
              <a:t>number of visited edges</a:t>
            </a:r>
          </a:p>
          <a:p>
            <a:r>
              <a:rPr lang="en-US" sz="2800" u="sng" dirty="0"/>
              <a:t>Insight</a:t>
            </a:r>
            <a:r>
              <a:rPr lang="en-US" sz="2800" dirty="0"/>
              <a:t>:</a:t>
            </a:r>
            <a:r>
              <a:rPr lang="en-US" sz="2800" dirty="0" smtClean="0"/>
              <a:t> Enough </a:t>
            </a:r>
            <a:r>
              <a:rPr lang="en-US" sz="2800" dirty="0"/>
              <a:t>to find one unbalanced </a:t>
            </a:r>
            <a:r>
              <a:rPr lang="en-US" sz="2800" dirty="0" err="1"/>
              <a:t>paren</a:t>
            </a:r>
            <a:endParaRPr lang="en-US" sz="2800" u="sng" dirty="0"/>
          </a:p>
        </p:txBody>
      </p:sp>
      <p:sp>
        <p:nvSpPr>
          <p:cNvPr id="563204" name="Text Box 4"/>
          <p:cNvSpPr txBox="1">
            <a:spLocks noChangeArrowheads="1"/>
          </p:cNvSpPr>
          <p:nvPr/>
        </p:nvSpPr>
        <p:spPr bwMode="auto">
          <a:xfrm>
            <a:off x="1406525" y="3255963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o</a:t>
            </a:r>
            <a:endParaRPr lang="en-US" sz="2400" b="1" baseline="-25000">
              <a:latin typeface="Bitstream Vera Sans" pitchFamily="34" charset="0"/>
            </a:endParaRPr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6821488" y="32575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x</a:t>
            </a:r>
          </a:p>
        </p:txBody>
      </p:sp>
      <p:sp>
        <p:nvSpPr>
          <p:cNvPr id="563208" name="Text Box 8"/>
          <p:cNvSpPr txBox="1">
            <a:spLocks noChangeArrowheads="1"/>
          </p:cNvSpPr>
          <p:nvPr/>
        </p:nvSpPr>
        <p:spPr bwMode="auto">
          <a:xfrm>
            <a:off x="2503488" y="3255963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0</a:t>
            </a:r>
          </a:p>
        </p:txBody>
      </p:sp>
      <p:sp>
        <p:nvSpPr>
          <p:cNvPr id="563209" name="Text Box 9"/>
          <p:cNvSpPr txBox="1">
            <a:spLocks noChangeArrowheads="1"/>
          </p:cNvSpPr>
          <p:nvPr/>
        </p:nvSpPr>
        <p:spPr bwMode="auto">
          <a:xfrm>
            <a:off x="3810000" y="325755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563210" name="Text Box 10"/>
          <p:cNvSpPr txBox="1">
            <a:spLocks noChangeArrowheads="1"/>
          </p:cNvSpPr>
          <p:nvPr/>
        </p:nvSpPr>
        <p:spPr bwMode="auto">
          <a:xfrm>
            <a:off x="5259388" y="3257550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2</a:t>
            </a:r>
          </a:p>
        </p:txBody>
      </p:sp>
      <p:cxnSp>
        <p:nvCxnSpPr>
          <p:cNvPr id="563211" name="AutoShape 11"/>
          <p:cNvCxnSpPr>
            <a:cxnSpLocks noChangeShapeType="1"/>
            <a:stCxn id="563204" idx="3"/>
            <a:endCxn id="563208" idx="1"/>
          </p:cNvCxnSpPr>
          <p:nvPr/>
        </p:nvCxnSpPr>
        <p:spPr bwMode="auto">
          <a:xfrm>
            <a:off x="1800225" y="3484563"/>
            <a:ext cx="7032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212" name="AutoShape 12"/>
          <p:cNvCxnSpPr>
            <a:cxnSpLocks noChangeShapeType="1"/>
            <a:stCxn id="563208" idx="3"/>
            <a:endCxn id="563209" idx="1"/>
          </p:cNvCxnSpPr>
          <p:nvPr/>
        </p:nvCxnSpPr>
        <p:spPr bwMode="auto">
          <a:xfrm>
            <a:off x="2974975" y="3484563"/>
            <a:ext cx="8350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213" name="AutoShape 13"/>
          <p:cNvCxnSpPr>
            <a:cxnSpLocks noChangeShapeType="1"/>
            <a:stCxn id="563209" idx="3"/>
            <a:endCxn id="563210" idx="1"/>
          </p:cNvCxnSpPr>
          <p:nvPr/>
        </p:nvCxnSpPr>
        <p:spPr bwMode="auto">
          <a:xfrm>
            <a:off x="4281488" y="3486150"/>
            <a:ext cx="977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214" name="AutoShape 14"/>
          <p:cNvCxnSpPr>
            <a:cxnSpLocks noChangeShapeType="1"/>
            <a:stCxn id="563210" idx="3"/>
            <a:endCxn id="563205" idx="1"/>
          </p:cNvCxnSpPr>
          <p:nvPr/>
        </p:nvCxnSpPr>
        <p:spPr bwMode="auto">
          <a:xfrm>
            <a:off x="5730875" y="3486150"/>
            <a:ext cx="1090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3215" name="Text Box 15"/>
          <p:cNvSpPr txBox="1">
            <a:spLocks noChangeArrowheads="1"/>
          </p:cNvSpPr>
          <p:nvPr/>
        </p:nvSpPr>
        <p:spPr bwMode="auto">
          <a:xfrm>
            <a:off x="1871663" y="35369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f</a:t>
            </a:r>
          </a:p>
        </p:txBody>
      </p:sp>
      <p:sp>
        <p:nvSpPr>
          <p:cNvPr id="563216" name="Text Box 16"/>
          <p:cNvSpPr txBox="1">
            <a:spLocks noChangeArrowheads="1"/>
          </p:cNvSpPr>
          <p:nvPr/>
        </p:nvSpPr>
        <p:spPr bwMode="auto">
          <a:xfrm>
            <a:off x="3152775" y="2982913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(</a:t>
            </a:r>
            <a:r>
              <a:rPr lang="en-US" sz="24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563217" name="Text Box 17"/>
          <p:cNvSpPr txBox="1">
            <a:spLocks noChangeArrowheads="1"/>
          </p:cNvSpPr>
          <p:nvPr/>
        </p:nvSpPr>
        <p:spPr bwMode="auto">
          <a:xfrm>
            <a:off x="4514850" y="2995613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)</a:t>
            </a:r>
            <a:r>
              <a:rPr lang="en-US" sz="24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563218" name="Text Box 18"/>
          <p:cNvSpPr txBox="1">
            <a:spLocks noChangeArrowheads="1"/>
          </p:cNvSpPr>
          <p:nvPr/>
        </p:nvSpPr>
        <p:spPr bwMode="auto">
          <a:xfrm>
            <a:off x="6035675" y="3527425"/>
            <a:ext cx="468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h</a:t>
            </a:r>
          </a:p>
        </p:txBody>
      </p:sp>
      <p:sp>
        <p:nvSpPr>
          <p:cNvPr id="563220" name="Text Box 20"/>
          <p:cNvSpPr txBox="1">
            <a:spLocks noChangeArrowheads="1"/>
          </p:cNvSpPr>
          <p:nvPr/>
        </p:nvSpPr>
        <p:spPr bwMode="auto">
          <a:xfrm>
            <a:off x="3605213" y="3986213"/>
            <a:ext cx="136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Trebuchet MS" pitchFamily="-65" charset="0"/>
              </a:rPr>
              <a:t>[</a:t>
            </a:r>
            <a:r>
              <a:rPr lang="en-US" sz="2400" b="1" baseline="-25000">
                <a:latin typeface="Trebuchet MS" pitchFamily="-65" charset="0"/>
              </a:rPr>
              <a:t>f</a:t>
            </a:r>
            <a:r>
              <a:rPr lang="en-US" sz="2400" b="1">
                <a:latin typeface="Trebuchet MS" pitchFamily="-65" charset="0"/>
              </a:rPr>
              <a:t> (</a:t>
            </a:r>
            <a:r>
              <a:rPr lang="en-US" sz="2400" b="1" baseline="-25000">
                <a:latin typeface="Trebuchet MS" pitchFamily="-65" charset="0"/>
              </a:rPr>
              <a:t>1</a:t>
            </a:r>
            <a:r>
              <a:rPr lang="en-US" sz="2400" b="1">
                <a:latin typeface="Trebuchet MS" pitchFamily="-65" charset="0"/>
              </a:rPr>
              <a:t> )</a:t>
            </a:r>
            <a:r>
              <a:rPr lang="en-US" sz="2400" b="1" baseline="-25000">
                <a:latin typeface="Trebuchet MS" pitchFamily="-65" charset="0"/>
              </a:rPr>
              <a:t>1</a:t>
            </a:r>
            <a:r>
              <a:rPr lang="en-US" sz="2400" b="1">
                <a:latin typeface="Trebuchet MS" pitchFamily="-65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Trebuchet MS" pitchFamily="-65" charset="0"/>
              </a:rPr>
              <a:t>[</a:t>
            </a:r>
            <a:r>
              <a:rPr lang="en-US" sz="2400" b="1" baseline="-25000">
                <a:solidFill>
                  <a:schemeClr val="hlink"/>
                </a:solidFill>
                <a:latin typeface="Trebuchet MS" pitchFamily="-65" charset="0"/>
              </a:rPr>
              <a:t>h</a:t>
            </a:r>
            <a:endParaRPr lang="en-US" sz="2400" b="1" baseline="-25000">
              <a:latin typeface="Trebuchet MS" pitchFamily="-65" charset="0"/>
            </a:endParaRPr>
          </a:p>
        </p:txBody>
      </p:sp>
      <p:sp>
        <p:nvSpPr>
          <p:cNvPr id="563223" name="Text Box 23"/>
          <p:cNvSpPr txBox="1">
            <a:spLocks noChangeArrowheads="1"/>
          </p:cNvSpPr>
          <p:nvPr/>
        </p:nvSpPr>
        <p:spPr bwMode="auto">
          <a:xfrm>
            <a:off x="5668963" y="2324100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5</a:t>
            </a:r>
          </a:p>
        </p:txBody>
      </p:sp>
      <p:cxnSp>
        <p:nvCxnSpPr>
          <p:cNvPr id="563224" name="AutoShape 24"/>
          <p:cNvCxnSpPr>
            <a:cxnSpLocks noChangeShapeType="1"/>
            <a:stCxn id="563223" idx="2"/>
            <a:endCxn id="563205" idx="1"/>
          </p:cNvCxnSpPr>
          <p:nvPr/>
        </p:nvCxnSpPr>
        <p:spPr bwMode="auto">
          <a:xfrm>
            <a:off x="5905500" y="2781300"/>
            <a:ext cx="915988" cy="70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3225" name="Text Box 25"/>
          <p:cNvSpPr txBox="1">
            <a:spLocks noChangeArrowheads="1"/>
          </p:cNvSpPr>
          <p:nvPr/>
        </p:nvSpPr>
        <p:spPr bwMode="auto">
          <a:xfrm>
            <a:off x="6115050" y="2633663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)</a:t>
            </a:r>
            <a:r>
              <a:rPr lang="en-US" sz="2400" b="1" baseline="-25000">
                <a:latin typeface="Bitstream Vera Sans" pitchFamily="34" charset="0"/>
              </a:rPr>
              <a:t>5</a:t>
            </a:r>
          </a:p>
        </p:txBody>
      </p:sp>
      <p:sp>
        <p:nvSpPr>
          <p:cNvPr id="563226" name="Text Box 26"/>
          <p:cNvSpPr txBox="1">
            <a:spLocks noChangeArrowheads="1"/>
          </p:cNvSpPr>
          <p:nvPr/>
        </p:nvSpPr>
        <p:spPr bwMode="auto">
          <a:xfrm>
            <a:off x="2211388" y="2133600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6</a:t>
            </a:r>
          </a:p>
        </p:txBody>
      </p:sp>
      <p:cxnSp>
        <p:nvCxnSpPr>
          <p:cNvPr id="563227" name="AutoShape 27"/>
          <p:cNvCxnSpPr>
            <a:cxnSpLocks noChangeShapeType="1"/>
            <a:stCxn id="563204" idx="3"/>
            <a:endCxn id="563226" idx="2"/>
          </p:cNvCxnSpPr>
          <p:nvPr/>
        </p:nvCxnSpPr>
        <p:spPr bwMode="auto">
          <a:xfrm flipV="1">
            <a:off x="1800225" y="2590800"/>
            <a:ext cx="647700" cy="893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3228" name="Text Box 28"/>
          <p:cNvSpPr txBox="1">
            <a:spLocks noChangeArrowheads="1"/>
          </p:cNvSpPr>
          <p:nvPr/>
        </p:nvSpPr>
        <p:spPr bwMode="auto">
          <a:xfrm>
            <a:off x="1704975" y="2633663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(</a:t>
            </a:r>
            <a:r>
              <a:rPr lang="en-US" sz="2400" b="1" baseline="-25000">
                <a:latin typeface="Bitstream Vera Sans" pitchFamily="34" charset="0"/>
              </a:rPr>
              <a:t>7</a:t>
            </a:r>
          </a:p>
        </p:txBody>
      </p:sp>
      <p:sp>
        <p:nvSpPr>
          <p:cNvPr id="563229" name="Text Box 29"/>
          <p:cNvSpPr txBox="1">
            <a:spLocks noChangeArrowheads="1"/>
          </p:cNvSpPr>
          <p:nvPr/>
        </p:nvSpPr>
        <p:spPr bwMode="auto">
          <a:xfrm>
            <a:off x="4659313" y="1771650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8</a:t>
            </a:r>
          </a:p>
        </p:txBody>
      </p:sp>
      <p:sp>
        <p:nvSpPr>
          <p:cNvPr id="563230" name="Text Box 30"/>
          <p:cNvSpPr txBox="1">
            <a:spLocks noChangeArrowheads="1"/>
          </p:cNvSpPr>
          <p:nvPr/>
        </p:nvSpPr>
        <p:spPr bwMode="auto">
          <a:xfrm>
            <a:off x="6345238" y="1343025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9</a:t>
            </a:r>
          </a:p>
        </p:txBody>
      </p:sp>
      <p:sp>
        <p:nvSpPr>
          <p:cNvPr id="563231" name="Text Box 31"/>
          <p:cNvSpPr txBox="1">
            <a:spLocks noChangeArrowheads="1"/>
          </p:cNvSpPr>
          <p:nvPr/>
        </p:nvSpPr>
        <p:spPr bwMode="auto">
          <a:xfrm>
            <a:off x="3135313" y="1514475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7</a:t>
            </a:r>
          </a:p>
        </p:txBody>
      </p:sp>
      <p:cxnSp>
        <p:nvCxnSpPr>
          <p:cNvPr id="563232" name="AutoShape 32"/>
          <p:cNvCxnSpPr>
            <a:cxnSpLocks noChangeShapeType="1"/>
            <a:stCxn id="563226" idx="3"/>
            <a:endCxn id="563231" idx="2"/>
          </p:cNvCxnSpPr>
          <p:nvPr/>
        </p:nvCxnSpPr>
        <p:spPr bwMode="auto">
          <a:xfrm flipV="1">
            <a:off x="2682875" y="1971675"/>
            <a:ext cx="688975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233" name="AutoShape 33"/>
          <p:cNvCxnSpPr>
            <a:cxnSpLocks noChangeShapeType="1"/>
            <a:stCxn id="563229" idx="3"/>
            <a:endCxn id="563223" idx="1"/>
          </p:cNvCxnSpPr>
          <p:nvPr/>
        </p:nvCxnSpPr>
        <p:spPr bwMode="auto">
          <a:xfrm>
            <a:off x="5130800" y="2000250"/>
            <a:ext cx="538163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234" name="AutoShape 34"/>
          <p:cNvCxnSpPr>
            <a:cxnSpLocks noChangeShapeType="1"/>
            <a:stCxn id="563230" idx="2"/>
            <a:endCxn id="563223" idx="0"/>
          </p:cNvCxnSpPr>
          <p:nvPr/>
        </p:nvCxnSpPr>
        <p:spPr bwMode="auto">
          <a:xfrm flipH="1">
            <a:off x="5905500" y="1800225"/>
            <a:ext cx="6762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3235" name="Text Box 35"/>
          <p:cNvSpPr txBox="1">
            <a:spLocks noChangeArrowheads="1"/>
          </p:cNvSpPr>
          <p:nvPr/>
        </p:nvSpPr>
        <p:spPr bwMode="auto">
          <a:xfrm>
            <a:off x="3954463" y="13049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…</a:t>
            </a:r>
            <a:endParaRPr lang="en-US" sz="2400" b="1" baseline="-25000">
              <a:latin typeface="Bitstream Vera Sans" pitchFamily="34" charset="0"/>
            </a:endParaRPr>
          </a:p>
        </p:txBody>
      </p:sp>
      <p:cxnSp>
        <p:nvCxnSpPr>
          <p:cNvPr id="563236" name="AutoShape 36"/>
          <p:cNvCxnSpPr>
            <a:cxnSpLocks noChangeShapeType="1"/>
            <a:stCxn id="563231" idx="3"/>
            <a:endCxn id="563235" idx="1"/>
          </p:cNvCxnSpPr>
          <p:nvPr/>
        </p:nvCxnSpPr>
        <p:spPr bwMode="auto">
          <a:xfrm flipV="1">
            <a:off x="3606800" y="1533525"/>
            <a:ext cx="347663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237" name="AutoShape 37"/>
          <p:cNvCxnSpPr>
            <a:cxnSpLocks noChangeShapeType="1"/>
            <a:stCxn id="563240" idx="3"/>
            <a:endCxn id="563229" idx="1"/>
          </p:cNvCxnSpPr>
          <p:nvPr/>
        </p:nvCxnSpPr>
        <p:spPr bwMode="auto">
          <a:xfrm flipV="1">
            <a:off x="4443413" y="2000250"/>
            <a:ext cx="21590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3238" name="Text Box 38"/>
          <p:cNvSpPr txBox="1">
            <a:spLocks noChangeArrowheads="1"/>
          </p:cNvSpPr>
          <p:nvPr/>
        </p:nvSpPr>
        <p:spPr bwMode="auto">
          <a:xfrm>
            <a:off x="7364413" y="12763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…</a:t>
            </a:r>
            <a:endParaRPr lang="en-US" sz="2400" b="1" baseline="-25000">
              <a:latin typeface="Bitstream Vera Sans" pitchFamily="34" charset="0"/>
            </a:endParaRPr>
          </a:p>
        </p:txBody>
      </p:sp>
      <p:cxnSp>
        <p:nvCxnSpPr>
          <p:cNvPr id="563239" name="AutoShape 39"/>
          <p:cNvCxnSpPr>
            <a:cxnSpLocks noChangeShapeType="1"/>
            <a:stCxn id="563238" idx="1"/>
            <a:endCxn id="563230" idx="3"/>
          </p:cNvCxnSpPr>
          <p:nvPr/>
        </p:nvCxnSpPr>
        <p:spPr bwMode="auto">
          <a:xfrm flipH="1">
            <a:off x="6816725" y="1504950"/>
            <a:ext cx="547688" cy="66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3240" name="Text Box 40"/>
          <p:cNvSpPr txBox="1">
            <a:spLocks noChangeArrowheads="1"/>
          </p:cNvSpPr>
          <p:nvPr/>
        </p:nvSpPr>
        <p:spPr bwMode="auto">
          <a:xfrm>
            <a:off x="3954463" y="21907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…</a:t>
            </a:r>
            <a:endParaRPr lang="en-US" sz="2400" b="1" baseline="-25000">
              <a:latin typeface="Bitstream Vera Sans" pitchFamily="34" charset="0"/>
            </a:endParaRPr>
          </a:p>
        </p:txBody>
      </p:sp>
      <p:sp>
        <p:nvSpPr>
          <p:cNvPr id="563241" name="Text Box 41"/>
          <p:cNvSpPr txBox="1">
            <a:spLocks noChangeArrowheads="1"/>
          </p:cNvSpPr>
          <p:nvPr/>
        </p:nvSpPr>
        <p:spPr bwMode="auto">
          <a:xfrm>
            <a:off x="5838825" y="1624013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j</a:t>
            </a:r>
          </a:p>
        </p:txBody>
      </p:sp>
      <p:sp>
        <p:nvSpPr>
          <p:cNvPr id="563242" name="Text Box 42"/>
          <p:cNvSpPr txBox="1">
            <a:spLocks noChangeArrowheads="1"/>
          </p:cNvSpPr>
          <p:nvPr/>
        </p:nvSpPr>
        <p:spPr bwMode="auto">
          <a:xfrm>
            <a:off x="2657475" y="1719263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p</a:t>
            </a:r>
          </a:p>
        </p:txBody>
      </p:sp>
      <p:sp>
        <p:nvSpPr>
          <p:cNvPr id="563243" name="Text Box 43"/>
          <p:cNvSpPr txBox="1">
            <a:spLocks noChangeArrowheads="1"/>
          </p:cNvSpPr>
          <p:nvPr/>
        </p:nvSpPr>
        <p:spPr bwMode="auto">
          <a:xfrm>
            <a:off x="5267325" y="1776413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)</a:t>
            </a:r>
            <a:r>
              <a:rPr lang="en-US" sz="2400" b="1" baseline="-25000">
                <a:latin typeface="Bitstream Vera Sans" pitchFamily="34" charset="0"/>
              </a:rPr>
              <a:t>8</a:t>
            </a:r>
          </a:p>
        </p:txBody>
      </p:sp>
      <p:sp>
        <p:nvSpPr>
          <p:cNvPr id="563244" name="Text Box 44"/>
          <p:cNvSpPr txBox="1">
            <a:spLocks noChangeArrowheads="1"/>
          </p:cNvSpPr>
          <p:nvPr/>
        </p:nvSpPr>
        <p:spPr bwMode="auto">
          <a:xfrm>
            <a:off x="2901950" y="4332288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o</a:t>
            </a:r>
            <a:r>
              <a:rPr lang="en-US" sz="2400" b="1" baseline="-25000">
                <a:latin typeface="Bitstream Vera Sans" pitchFamily="34" charset="0"/>
              </a:rPr>
              <a:t>2</a:t>
            </a:r>
          </a:p>
        </p:txBody>
      </p:sp>
      <p:sp>
        <p:nvSpPr>
          <p:cNvPr id="563245" name="Text Box 45"/>
          <p:cNvSpPr txBox="1">
            <a:spLocks noChangeArrowheads="1"/>
          </p:cNvSpPr>
          <p:nvPr/>
        </p:nvSpPr>
        <p:spPr bwMode="auto">
          <a:xfrm>
            <a:off x="5259388" y="4362450"/>
            <a:ext cx="61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10</a:t>
            </a:r>
          </a:p>
        </p:txBody>
      </p:sp>
      <p:sp>
        <p:nvSpPr>
          <p:cNvPr id="563246" name="Text Box 46"/>
          <p:cNvSpPr txBox="1">
            <a:spLocks noChangeArrowheads="1"/>
          </p:cNvSpPr>
          <p:nvPr/>
        </p:nvSpPr>
        <p:spPr bwMode="auto">
          <a:xfrm>
            <a:off x="4078288" y="4895850"/>
            <a:ext cx="61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11</a:t>
            </a:r>
          </a:p>
        </p:txBody>
      </p:sp>
      <p:sp>
        <p:nvSpPr>
          <p:cNvPr id="563247" name="Text Box 47"/>
          <p:cNvSpPr txBox="1">
            <a:spLocks noChangeArrowheads="1"/>
          </p:cNvSpPr>
          <p:nvPr/>
        </p:nvSpPr>
        <p:spPr bwMode="auto">
          <a:xfrm>
            <a:off x="4021138" y="3943350"/>
            <a:ext cx="61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12</a:t>
            </a:r>
          </a:p>
        </p:txBody>
      </p:sp>
      <p:cxnSp>
        <p:nvCxnSpPr>
          <p:cNvPr id="563248" name="AutoShape 48"/>
          <p:cNvCxnSpPr>
            <a:cxnSpLocks noChangeShapeType="1"/>
            <a:stCxn id="563244" idx="3"/>
            <a:endCxn id="563247" idx="1"/>
          </p:cNvCxnSpPr>
          <p:nvPr/>
        </p:nvCxnSpPr>
        <p:spPr bwMode="auto">
          <a:xfrm flipV="1">
            <a:off x="3436938" y="4171950"/>
            <a:ext cx="584200" cy="388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249" name="AutoShape 49"/>
          <p:cNvCxnSpPr>
            <a:cxnSpLocks noChangeShapeType="1"/>
            <a:stCxn id="563247" idx="3"/>
            <a:endCxn id="563245" idx="1"/>
          </p:cNvCxnSpPr>
          <p:nvPr/>
        </p:nvCxnSpPr>
        <p:spPr bwMode="auto">
          <a:xfrm>
            <a:off x="4633913" y="4171950"/>
            <a:ext cx="625475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250" name="AutoShape 50"/>
          <p:cNvCxnSpPr>
            <a:cxnSpLocks noChangeShapeType="1"/>
            <a:stCxn id="563247" idx="2"/>
            <a:endCxn id="563246" idx="0"/>
          </p:cNvCxnSpPr>
          <p:nvPr/>
        </p:nvCxnSpPr>
        <p:spPr bwMode="auto">
          <a:xfrm>
            <a:off x="4327525" y="4400550"/>
            <a:ext cx="5715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251" name="AutoShape 51"/>
          <p:cNvCxnSpPr>
            <a:cxnSpLocks noChangeShapeType="1"/>
            <a:stCxn id="563245" idx="3"/>
            <a:endCxn id="563205" idx="2"/>
          </p:cNvCxnSpPr>
          <p:nvPr/>
        </p:nvCxnSpPr>
        <p:spPr bwMode="auto">
          <a:xfrm flipV="1">
            <a:off x="5872163" y="3714750"/>
            <a:ext cx="1139825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3252" name="Text Box 52"/>
          <p:cNvSpPr txBox="1">
            <a:spLocks noChangeArrowheads="1"/>
          </p:cNvSpPr>
          <p:nvPr/>
        </p:nvSpPr>
        <p:spPr bwMode="auto">
          <a:xfrm>
            <a:off x="6397625" y="4098925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g</a:t>
            </a:r>
          </a:p>
        </p:txBody>
      </p:sp>
      <p:sp>
        <p:nvSpPr>
          <p:cNvPr id="563253" name="Text Box 53"/>
          <p:cNvSpPr txBox="1">
            <a:spLocks noChangeArrowheads="1"/>
          </p:cNvSpPr>
          <p:nvPr/>
        </p:nvSpPr>
        <p:spPr bwMode="auto">
          <a:xfrm>
            <a:off x="4768850" y="3946525"/>
            <a:ext cx="45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k</a:t>
            </a:r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7D8EB0-1DBB-4CAC-8897-FD286F0A9AAC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563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563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563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563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563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63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563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563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563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63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563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563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5632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632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5632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5632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563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5632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563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5632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5632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632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5632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5632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5632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5632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563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5632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56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563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563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563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fill="hold"/>
                                        <p:tgtEl>
                                          <p:spTgt spid="563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563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5632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5632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5632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5632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5632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5632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5632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5632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56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563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build="p"/>
      <p:bldP spid="563205" grpId="0"/>
      <p:bldP spid="563208" grpId="0"/>
      <p:bldP spid="563209" grpId="0"/>
      <p:bldP spid="563210" grpId="0"/>
      <p:bldP spid="563215" grpId="0"/>
      <p:bldP spid="563216" grpId="0"/>
      <p:bldP spid="563217" grpId="0"/>
      <p:bldP spid="563218" grpId="0" build="allAtOnce"/>
      <p:bldP spid="563220" grpId="0"/>
      <p:bldP spid="563223" grpId="0"/>
      <p:bldP spid="563223" grpId="1"/>
      <p:bldP spid="563223" grpId="2"/>
      <p:bldP spid="563225" grpId="0"/>
      <p:bldP spid="563225" grpId="1"/>
      <p:bldP spid="563225" grpId="2"/>
      <p:bldP spid="563226" grpId="0"/>
      <p:bldP spid="563226" grpId="1"/>
      <p:bldP spid="563226" grpId="2"/>
      <p:bldP spid="563228" grpId="0"/>
      <p:bldP spid="563228" grpId="1"/>
      <p:bldP spid="563228" grpId="2"/>
      <p:bldP spid="563229" grpId="0"/>
      <p:bldP spid="563229" grpId="1"/>
      <p:bldP spid="563229" grpId="2"/>
      <p:bldP spid="563230" grpId="0"/>
      <p:bldP spid="563230" grpId="1"/>
      <p:bldP spid="563230" grpId="2"/>
      <p:bldP spid="563231" grpId="0"/>
      <p:bldP spid="563231" grpId="1"/>
      <p:bldP spid="563231" grpId="2"/>
      <p:bldP spid="563235" grpId="0"/>
      <p:bldP spid="563235" grpId="1"/>
      <p:bldP spid="563235" grpId="2"/>
      <p:bldP spid="563238" grpId="0"/>
      <p:bldP spid="563238" grpId="1"/>
      <p:bldP spid="563238" grpId="2"/>
      <p:bldP spid="563240" grpId="0"/>
      <p:bldP spid="563240" grpId="1"/>
      <p:bldP spid="563240" grpId="2"/>
      <p:bldP spid="563241" grpId="0"/>
      <p:bldP spid="563241" grpId="1"/>
      <p:bldP spid="563241" grpId="2"/>
      <p:bldP spid="563242" grpId="0"/>
      <p:bldP spid="563242" grpId="1"/>
      <p:bldP spid="563242" grpId="2"/>
      <p:bldP spid="563243" grpId="0"/>
      <p:bldP spid="563243" grpId="1"/>
      <p:bldP spid="563243" grpId="2"/>
      <p:bldP spid="563244" grpId="0"/>
      <p:bldP spid="563244" grpId="1"/>
      <p:bldP spid="563244" grpId="2"/>
      <p:bldP spid="563245" grpId="0"/>
      <p:bldP spid="563245" grpId="1"/>
      <p:bldP spid="563245" grpId="2"/>
      <p:bldP spid="563246" grpId="0"/>
      <p:bldP spid="563246" grpId="1"/>
      <p:bldP spid="563246" grpId="2"/>
      <p:bldP spid="563247" grpId="0"/>
      <p:bldP spid="563247" grpId="1"/>
      <p:bldP spid="563247" grpId="2"/>
      <p:bldP spid="563252" grpId="0"/>
      <p:bldP spid="563252" grpId="1"/>
      <p:bldP spid="563252" grpId="2"/>
      <p:bldP spid="563253" grpId="0"/>
      <p:bldP spid="563253" grpId="1"/>
      <p:bldP spid="56325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0F6A8-D02A-E343-A39B-03779C71B020}" type="slidenum">
              <a:rPr lang="en-US"/>
              <a:pPr/>
              <a:t>9</a:t>
            </a:fld>
            <a:endParaRPr lang="en-US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Approximation via Match Edges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62350"/>
            <a:ext cx="7772400" cy="3190875"/>
          </a:xfrm>
        </p:spPr>
        <p:txBody>
          <a:bodyPr/>
          <a:lstStyle/>
          <a:p>
            <a:r>
              <a:rPr lang="en-US" sz="2800"/>
              <a:t>Match edges connect matched field parens</a:t>
            </a:r>
          </a:p>
          <a:p>
            <a:pPr lvl="1"/>
            <a:r>
              <a:rPr lang="en-US" sz="2400"/>
              <a:t>From source of open to sink of close</a:t>
            </a:r>
          </a:p>
          <a:p>
            <a:pPr lvl="1"/>
            <a:r>
              <a:rPr lang="en-US" sz="2400"/>
              <a:t>Initially, all pairs connected</a:t>
            </a:r>
          </a:p>
          <a:p>
            <a:r>
              <a:rPr lang="en-US" sz="2800"/>
              <a:t>Use match edges to </a:t>
            </a:r>
            <a:r>
              <a:rPr lang="en-US" sz="2800" u="sng"/>
              <a:t>skip subpaths</a:t>
            </a:r>
          </a:p>
          <a:p>
            <a:pPr lvl="1"/>
            <a:endParaRPr lang="en-US" sz="2400"/>
          </a:p>
          <a:p>
            <a:endParaRPr lang="en-US" sz="2800"/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541338" y="1985963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o</a:t>
            </a:r>
            <a:endParaRPr lang="en-US" sz="2400" b="1" baseline="-25000">
              <a:latin typeface="Bitstream Vera Sans" pitchFamily="34" charset="0"/>
            </a:endParaRPr>
          </a:p>
        </p:txBody>
      </p:sp>
      <p:sp>
        <p:nvSpPr>
          <p:cNvPr id="646149" name="Text Box 5"/>
          <p:cNvSpPr txBox="1">
            <a:spLocks noChangeArrowheads="1"/>
          </p:cNvSpPr>
          <p:nvPr/>
        </p:nvSpPr>
        <p:spPr bwMode="auto">
          <a:xfrm>
            <a:off x="5956300" y="1985963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3</a:t>
            </a:r>
          </a:p>
        </p:txBody>
      </p:sp>
      <p:sp>
        <p:nvSpPr>
          <p:cNvPr id="646150" name="Text Box 6"/>
          <p:cNvSpPr txBox="1">
            <a:spLocks noChangeArrowheads="1"/>
          </p:cNvSpPr>
          <p:nvPr/>
        </p:nvSpPr>
        <p:spPr bwMode="auto">
          <a:xfrm>
            <a:off x="1638300" y="1985963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0</a:t>
            </a:r>
          </a:p>
        </p:txBody>
      </p:sp>
      <p:sp>
        <p:nvSpPr>
          <p:cNvPr id="646151" name="Text Box 7"/>
          <p:cNvSpPr txBox="1">
            <a:spLocks noChangeArrowheads="1"/>
          </p:cNvSpPr>
          <p:nvPr/>
        </p:nvSpPr>
        <p:spPr bwMode="auto">
          <a:xfrm>
            <a:off x="2944813" y="1985963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1</a:t>
            </a:r>
          </a:p>
        </p:txBody>
      </p:sp>
      <p:sp>
        <p:nvSpPr>
          <p:cNvPr id="646152" name="Text Box 8"/>
          <p:cNvSpPr txBox="1">
            <a:spLocks noChangeArrowheads="1"/>
          </p:cNvSpPr>
          <p:nvPr/>
        </p:nvSpPr>
        <p:spPr bwMode="auto">
          <a:xfrm>
            <a:off x="4394200" y="1985963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2</a:t>
            </a:r>
          </a:p>
        </p:txBody>
      </p:sp>
      <p:cxnSp>
        <p:nvCxnSpPr>
          <p:cNvPr id="646153" name="AutoShape 9"/>
          <p:cNvCxnSpPr>
            <a:cxnSpLocks noChangeShapeType="1"/>
            <a:stCxn id="646148" idx="3"/>
            <a:endCxn id="646150" idx="1"/>
          </p:cNvCxnSpPr>
          <p:nvPr/>
        </p:nvCxnSpPr>
        <p:spPr bwMode="auto">
          <a:xfrm>
            <a:off x="935038" y="2214563"/>
            <a:ext cx="7032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6154" name="AutoShape 10"/>
          <p:cNvCxnSpPr>
            <a:cxnSpLocks noChangeShapeType="1"/>
            <a:stCxn id="646150" idx="3"/>
            <a:endCxn id="646151" idx="1"/>
          </p:cNvCxnSpPr>
          <p:nvPr/>
        </p:nvCxnSpPr>
        <p:spPr bwMode="auto">
          <a:xfrm>
            <a:off x="2109788" y="2214563"/>
            <a:ext cx="83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6155" name="AutoShape 11"/>
          <p:cNvCxnSpPr>
            <a:cxnSpLocks noChangeShapeType="1"/>
            <a:stCxn id="646151" idx="3"/>
            <a:endCxn id="646152" idx="1"/>
          </p:cNvCxnSpPr>
          <p:nvPr/>
        </p:nvCxnSpPr>
        <p:spPr bwMode="auto">
          <a:xfrm>
            <a:off x="3416300" y="2214563"/>
            <a:ext cx="977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6156" name="AutoShape 12"/>
          <p:cNvCxnSpPr>
            <a:cxnSpLocks noChangeShapeType="1"/>
            <a:stCxn id="646152" idx="3"/>
            <a:endCxn id="646149" idx="1"/>
          </p:cNvCxnSpPr>
          <p:nvPr/>
        </p:nvCxnSpPr>
        <p:spPr bwMode="auto">
          <a:xfrm>
            <a:off x="4865688" y="2214563"/>
            <a:ext cx="10906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1004888" y="22860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f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298700" y="2254250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g</a:t>
            </a:r>
          </a:p>
        </p:txBody>
      </p:sp>
      <p:sp>
        <p:nvSpPr>
          <p:cNvPr id="646159" name="Text Box 15"/>
          <p:cNvSpPr txBox="1">
            <a:spLocks noChangeArrowheads="1"/>
          </p:cNvSpPr>
          <p:nvPr/>
        </p:nvSpPr>
        <p:spPr bwMode="auto">
          <a:xfrm>
            <a:off x="3629025" y="2278063"/>
            <a:ext cx="468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h</a:t>
            </a:r>
          </a:p>
        </p:txBody>
      </p:sp>
      <p:sp>
        <p:nvSpPr>
          <p:cNvPr id="646160" name="Text Box 16"/>
          <p:cNvSpPr txBox="1">
            <a:spLocks noChangeArrowheads="1"/>
          </p:cNvSpPr>
          <p:nvPr/>
        </p:nvSpPr>
        <p:spPr bwMode="auto">
          <a:xfrm>
            <a:off x="5149850" y="2268538"/>
            <a:ext cx="468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h</a:t>
            </a:r>
          </a:p>
        </p:txBody>
      </p:sp>
      <p:sp>
        <p:nvSpPr>
          <p:cNvPr id="646161" name="Text Box 17"/>
          <p:cNvSpPr txBox="1">
            <a:spLocks noChangeArrowheads="1"/>
          </p:cNvSpPr>
          <p:nvPr/>
        </p:nvSpPr>
        <p:spPr bwMode="auto">
          <a:xfrm>
            <a:off x="7172325" y="19843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t</a:t>
            </a:r>
            <a:r>
              <a:rPr lang="en-US" sz="2400" b="1" baseline="-25000">
                <a:latin typeface="Bitstream Vera Sans" pitchFamily="34" charset="0"/>
              </a:rPr>
              <a:t>4</a:t>
            </a:r>
          </a:p>
        </p:txBody>
      </p:sp>
      <p:sp>
        <p:nvSpPr>
          <p:cNvPr id="646162" name="Text Box 18"/>
          <p:cNvSpPr txBox="1">
            <a:spLocks noChangeArrowheads="1"/>
          </p:cNvSpPr>
          <p:nvPr/>
        </p:nvSpPr>
        <p:spPr bwMode="auto">
          <a:xfrm>
            <a:off x="8415338" y="19843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x</a:t>
            </a:r>
            <a:endParaRPr lang="en-US" sz="2400" b="1" baseline="-25000">
              <a:latin typeface="Bitstream Vera Sans" pitchFamily="34" charset="0"/>
            </a:endParaRPr>
          </a:p>
        </p:txBody>
      </p:sp>
      <p:cxnSp>
        <p:nvCxnSpPr>
          <p:cNvPr id="646163" name="AutoShape 19"/>
          <p:cNvCxnSpPr>
            <a:cxnSpLocks noChangeShapeType="1"/>
            <a:stCxn id="646149" idx="3"/>
            <a:endCxn id="646161" idx="1"/>
          </p:cNvCxnSpPr>
          <p:nvPr/>
        </p:nvCxnSpPr>
        <p:spPr bwMode="auto">
          <a:xfrm flipV="1">
            <a:off x="6427788" y="2212975"/>
            <a:ext cx="7445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6164" name="AutoShape 20"/>
          <p:cNvCxnSpPr>
            <a:cxnSpLocks noChangeShapeType="1"/>
            <a:stCxn id="646161" idx="3"/>
            <a:endCxn id="646162" idx="1"/>
          </p:cNvCxnSpPr>
          <p:nvPr/>
        </p:nvCxnSpPr>
        <p:spPr bwMode="auto">
          <a:xfrm>
            <a:off x="7643813" y="2212975"/>
            <a:ext cx="771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6505575" y="2290763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j</a:t>
            </a:r>
          </a:p>
        </p:txBody>
      </p:sp>
      <p:sp>
        <p:nvSpPr>
          <p:cNvPr id="646166" name="Text Box 22"/>
          <p:cNvSpPr txBox="1">
            <a:spLocks noChangeArrowheads="1"/>
          </p:cNvSpPr>
          <p:nvPr/>
        </p:nvSpPr>
        <p:spPr bwMode="auto">
          <a:xfrm>
            <a:off x="7758113" y="231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]</a:t>
            </a:r>
            <a:r>
              <a:rPr lang="en-US" sz="2400" b="1" baseline="-25000">
                <a:latin typeface="Bitstream Vera Sans" pitchFamily="34" charset="0"/>
              </a:rPr>
              <a:t>f</a:t>
            </a:r>
          </a:p>
        </p:txBody>
      </p:sp>
      <p:cxnSp>
        <p:nvCxnSpPr>
          <p:cNvPr id="646167" name="AutoShape 23"/>
          <p:cNvCxnSpPr>
            <a:cxnSpLocks noChangeShapeType="1"/>
            <a:stCxn id="646148" idx="0"/>
            <a:endCxn id="646162" idx="0"/>
          </p:cNvCxnSpPr>
          <p:nvPr/>
        </p:nvCxnSpPr>
        <p:spPr bwMode="auto">
          <a:xfrm rot="16200000">
            <a:off x="4671219" y="-1948656"/>
            <a:ext cx="1588" cy="7867650"/>
          </a:xfrm>
          <a:prstGeom prst="curvedConnector3">
            <a:avLst>
              <a:gd name="adj1" fmla="val 40600000"/>
            </a:avLst>
          </a:prstGeom>
          <a:noFill/>
          <a:ln w="19050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646168" name="AutoShape 24"/>
          <p:cNvCxnSpPr>
            <a:cxnSpLocks noChangeShapeType="1"/>
            <a:stCxn id="646151" idx="0"/>
            <a:endCxn id="646149" idx="0"/>
          </p:cNvCxnSpPr>
          <p:nvPr/>
        </p:nvCxnSpPr>
        <p:spPr bwMode="auto">
          <a:xfrm rot="5400000" flipV="1">
            <a:off x="4686300" y="481013"/>
            <a:ext cx="1587" cy="3011488"/>
          </a:xfrm>
          <a:prstGeom prst="curvedConnector3">
            <a:avLst>
              <a:gd name="adj1" fmla="val -28000000"/>
            </a:avLst>
          </a:prstGeom>
          <a:noFill/>
          <a:ln w="19050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</p:spPr>
      </p:cxnSp>
      <p:pic>
        <p:nvPicPr>
          <p:cNvPr id="646169" name="Picture 25" descr="MCWB01518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1788" y="2212975"/>
            <a:ext cx="795337" cy="650875"/>
          </a:xfrm>
          <a:prstGeom prst="rect">
            <a:avLst/>
          </a:prstGeom>
          <a:noFill/>
        </p:spPr>
      </p:pic>
      <p:sp>
        <p:nvSpPr>
          <p:cNvPr id="646170" name="Text Box 26"/>
          <p:cNvSpPr txBox="1">
            <a:spLocks noChangeArrowheads="1"/>
          </p:cNvSpPr>
          <p:nvPr/>
        </p:nvSpPr>
        <p:spPr bwMode="auto">
          <a:xfrm>
            <a:off x="3395663" y="3000375"/>
            <a:ext cx="223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Bitstream Vera Sans" pitchFamily="34" charset="0"/>
              </a:rPr>
              <a:t>[</a:t>
            </a:r>
            <a:r>
              <a:rPr lang="en-US" sz="2400" b="1" baseline="-25000">
                <a:latin typeface="Bitstream Vera Sans" pitchFamily="34" charset="0"/>
              </a:rPr>
              <a:t>f</a:t>
            </a:r>
            <a:r>
              <a:rPr lang="en-US" sz="2400" b="1">
                <a:latin typeface="Bitstream Vera Sans" pitchFamily="34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Bitstream Vera Sans" pitchFamily="34" charset="0"/>
              </a:rPr>
              <a:t>[</a:t>
            </a:r>
            <a:r>
              <a:rPr lang="en-US" sz="2400" b="1" baseline="-25000">
                <a:solidFill>
                  <a:schemeClr val="hlink"/>
                </a:solidFill>
                <a:latin typeface="Bitstream Vera Sans" pitchFamily="34" charset="0"/>
              </a:rPr>
              <a:t>g</a:t>
            </a:r>
            <a:r>
              <a:rPr lang="en-US" sz="2400" b="1">
                <a:latin typeface="Bitstream Vera Sans" pitchFamily="34" charset="0"/>
              </a:rPr>
              <a:t> [</a:t>
            </a:r>
            <a:r>
              <a:rPr lang="en-US" sz="2400" b="1" baseline="-25000">
                <a:latin typeface="Bitstream Vera Sans" pitchFamily="34" charset="0"/>
              </a:rPr>
              <a:t>h</a:t>
            </a:r>
            <a:r>
              <a:rPr lang="en-US" sz="2400" b="1">
                <a:latin typeface="Bitstream Vera Sans" pitchFamily="34" charset="0"/>
              </a:rPr>
              <a:t> ]</a:t>
            </a:r>
            <a:r>
              <a:rPr lang="en-US" sz="2400" b="1" baseline="-25000">
                <a:latin typeface="Bitstream Vera Sans" pitchFamily="34" charset="0"/>
              </a:rPr>
              <a:t>h</a:t>
            </a:r>
            <a:r>
              <a:rPr lang="en-US" sz="2400" b="1">
                <a:latin typeface="Bitstream Vera Sans" pitchFamily="34" charset="0"/>
              </a:rPr>
              <a:t> </a:t>
            </a:r>
            <a:r>
              <a:rPr lang="en-US" sz="2400" b="1">
                <a:solidFill>
                  <a:schemeClr val="hlink"/>
                </a:solidFill>
                <a:latin typeface="Bitstream Vera Sans" pitchFamily="34" charset="0"/>
              </a:rPr>
              <a:t>]</a:t>
            </a:r>
            <a:r>
              <a:rPr lang="en-US" sz="2400" b="1" baseline="-25000">
                <a:solidFill>
                  <a:schemeClr val="hlink"/>
                </a:solidFill>
                <a:latin typeface="Bitstream Vera Sans" pitchFamily="34" charset="0"/>
              </a:rPr>
              <a:t>j</a:t>
            </a:r>
            <a:r>
              <a:rPr lang="en-US" sz="2400" b="1">
                <a:latin typeface="Bitstream Vera Sans" pitchFamily="34" charset="0"/>
              </a:rPr>
              <a:t> ]</a:t>
            </a:r>
            <a:r>
              <a:rPr lang="en-US" sz="2400" b="1" baseline="-25000">
                <a:latin typeface="Bitstream Vera Sans" pitchFamily="34" charset="0"/>
              </a:rPr>
              <a:t>f</a:t>
            </a: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7D8EB0-1DBB-4CAC-8897-FD286F0A9AAC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646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646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4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646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646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4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64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64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64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64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64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64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64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64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64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64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64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64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64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64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64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64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64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64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build="p"/>
      <p:bldP spid="646148" grpId="0"/>
      <p:bldP spid="646149" grpId="0"/>
      <p:bldP spid="646149" grpId="1"/>
      <p:bldP spid="646150" grpId="0"/>
      <p:bldP spid="646150" grpId="1"/>
      <p:bldP spid="646151" grpId="0"/>
      <p:bldP spid="646151" grpId="1"/>
      <p:bldP spid="646152" grpId="0"/>
      <p:bldP spid="646152" grpId="1"/>
      <p:bldP spid="646157" grpId="0"/>
      <p:bldP spid="646157" grpId="1"/>
      <p:bldP spid="646157" grpId="2"/>
      <p:bldP spid="646158" grpId="0" build="allAtOnce"/>
      <p:bldP spid="646158" grpId="1" build="allAtOnce"/>
      <p:bldP spid="646159" grpId="0"/>
      <p:bldP spid="646159" grpId="1"/>
      <p:bldP spid="646159" grpId="2"/>
      <p:bldP spid="646160" grpId="0"/>
      <p:bldP spid="646160" grpId="1"/>
      <p:bldP spid="646160" grpId="2"/>
      <p:bldP spid="646161" grpId="0"/>
      <p:bldP spid="646161" grpId="1"/>
      <p:bldP spid="646162" grpId="0"/>
      <p:bldP spid="646165" grpId="0" build="allAtOnce"/>
      <p:bldP spid="646165" grpId="1" build="allAtOnce"/>
      <p:bldP spid="646166" grpId="0"/>
      <p:bldP spid="646166" grpId="1"/>
      <p:bldP spid="646166" grpId="2"/>
      <p:bldP spid="6461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656</Words>
  <Application>Microsoft Office PowerPoint</Application>
  <PresentationFormat>On-screen Show (4:3)</PresentationFormat>
  <Paragraphs>194</Paragraphs>
  <Slides>12</Slides>
  <Notes>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Chart</vt:lpstr>
      <vt:lpstr>Refinement-Based Context-Sensitive Points-To Analysis for JAVA</vt:lpstr>
      <vt:lpstr>What Is It?</vt:lpstr>
      <vt:lpstr>Scalability: Time and Memory</vt:lpstr>
      <vt:lpstr>Precision: Cast Checking</vt:lpstr>
      <vt:lpstr>Approach</vt:lpstr>
      <vt:lpstr>Points-To Analysis as CFL Reachability</vt:lpstr>
      <vt:lpstr>Points-To Analysis as CFL Reachability</vt:lpstr>
      <vt:lpstr>Problem, Goal, Insight</vt:lpstr>
      <vt:lpstr>Approximation via Match Edges</vt:lpstr>
      <vt:lpstr>Refining the Approximation</vt:lpstr>
      <vt:lpstr>Refinement With Both Languages</vt:lpstr>
      <vt:lpstr>Slide 12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Refinement-Based Context-Sensitive Points-To Analysis for JAVA</dc:title>
  <dc:creator>kin</dc:creator>
  <cp:lastModifiedBy>First Last</cp:lastModifiedBy>
  <cp:revision>8</cp:revision>
  <dcterms:created xsi:type="dcterms:W3CDTF">2009-01-17T01:13:01Z</dcterms:created>
  <dcterms:modified xsi:type="dcterms:W3CDTF">2009-01-17T03:53:05Z</dcterms:modified>
</cp:coreProperties>
</file>